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58" r:id="rId4"/>
    <p:sldId id="279" r:id="rId5"/>
    <p:sldId id="277" r:id="rId6"/>
    <p:sldId id="261" r:id="rId7"/>
    <p:sldId id="266" r:id="rId8"/>
    <p:sldId id="267" r:id="rId9"/>
    <p:sldId id="278" r:id="rId10"/>
    <p:sldId id="276" r:id="rId11"/>
    <p:sldId id="262" r:id="rId12"/>
    <p:sldId id="271" r:id="rId13"/>
    <p:sldId id="264" r:id="rId14"/>
    <p:sldId id="272" r:id="rId15"/>
    <p:sldId id="280" r:id="rId16"/>
    <p:sldId id="273" r:id="rId17"/>
    <p:sldId id="263" r:id="rId18"/>
    <p:sldId id="265" r:id="rId19"/>
    <p:sldId id="268" r:id="rId20"/>
    <p:sldId id="269" r:id="rId21"/>
    <p:sldId id="282" r:id="rId22"/>
    <p:sldId id="275" r:id="rId23"/>
    <p:sldId id="281" r:id="rId24"/>
    <p:sldId id="257" r:id="rId2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896" autoAdjust="0"/>
    <p:restoredTop sz="94660"/>
  </p:normalViewPr>
  <p:slideViewPr>
    <p:cSldViewPr>
      <p:cViewPr varScale="1">
        <p:scale>
          <a:sx n="66" d="100"/>
          <a:sy n="66" d="100"/>
        </p:scale>
        <p:origin x="-102" y="-12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8D4C73-C374-492A-8782-9FFF6BEE89BE}" type="datetimeFigureOut">
              <a:rPr lang="en-US" smtClean="0"/>
              <a:pPr/>
              <a:t>8/3/2009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138676-3FD3-4B86-B6B1-59C34E42C03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8D4C73-C374-492A-8782-9FFF6BEE89BE}" type="datetimeFigureOut">
              <a:rPr lang="en-US" smtClean="0"/>
              <a:pPr/>
              <a:t>8/3/2009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138676-3FD3-4B86-B6B1-59C34E42C03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8D4C73-C374-492A-8782-9FFF6BEE89BE}" type="datetimeFigureOut">
              <a:rPr lang="en-US" smtClean="0"/>
              <a:pPr/>
              <a:t>8/3/2009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138676-3FD3-4B86-B6B1-59C34E42C03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8D4C73-C374-492A-8782-9FFF6BEE89BE}" type="datetimeFigureOut">
              <a:rPr lang="en-US" smtClean="0"/>
              <a:pPr/>
              <a:t>8/3/2009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138676-3FD3-4B86-B6B1-59C34E42C03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8D4C73-C374-492A-8782-9FFF6BEE89BE}" type="datetimeFigureOut">
              <a:rPr lang="en-US" smtClean="0"/>
              <a:pPr/>
              <a:t>8/3/2009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138676-3FD3-4B86-B6B1-59C34E42C03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8D4C73-C374-492A-8782-9FFF6BEE89BE}" type="datetimeFigureOut">
              <a:rPr lang="en-US" smtClean="0"/>
              <a:pPr/>
              <a:t>8/3/2009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138676-3FD3-4B86-B6B1-59C34E42C03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8D4C73-C374-492A-8782-9FFF6BEE89BE}" type="datetimeFigureOut">
              <a:rPr lang="en-US" smtClean="0"/>
              <a:pPr/>
              <a:t>8/3/2009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138676-3FD3-4B86-B6B1-59C34E42C03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8D4C73-C374-492A-8782-9FFF6BEE89BE}" type="datetimeFigureOut">
              <a:rPr lang="en-US" smtClean="0"/>
              <a:pPr/>
              <a:t>8/3/2009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138676-3FD3-4B86-B6B1-59C34E42C03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8D4C73-C374-492A-8782-9FFF6BEE89BE}" type="datetimeFigureOut">
              <a:rPr lang="en-US" smtClean="0"/>
              <a:pPr/>
              <a:t>8/3/2009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138676-3FD3-4B86-B6B1-59C34E42C03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8D4C73-C374-492A-8782-9FFF6BEE89BE}" type="datetimeFigureOut">
              <a:rPr lang="en-US" smtClean="0"/>
              <a:pPr/>
              <a:t>8/3/2009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138676-3FD3-4B86-B6B1-59C34E42C03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8D4C73-C374-492A-8782-9FFF6BEE89BE}" type="datetimeFigureOut">
              <a:rPr lang="en-US" smtClean="0"/>
              <a:pPr/>
              <a:t>8/3/2009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138676-3FD3-4B86-B6B1-59C34E42C03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8D4C73-C374-492A-8782-9FFF6BEE89BE}" type="datetimeFigureOut">
              <a:rPr lang="en-US" smtClean="0"/>
              <a:pPr/>
              <a:t>8/3/2009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138676-3FD3-4B86-B6B1-59C34E42C03D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hyperlink" Target="http://search.barnesandnoble.com/Owl-Moon/Jane-Yolen/e/9780399214578/?itm=1" TargetMode="Externa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hyperlink" Target="http://www.amazon.com/exec/obidos/ASIN/0590372238/kinderkorner" TargetMode="Externa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hyperlink" Target="http://search.barnesandnoble.com/The-Very-Hungry-Caterpillar/Eric-Carle/e/9780399226908/?itm=1" TargetMode="Externa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wmf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hyperlink" Target="http://search.barnesandnoble.com/booksearch/imageviewer.asp?ean=9781416947370" TargetMode="Externa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hyperlink" Target="http://search.barnesandnoble.com/It-Looked-Like-Spilt-Milk/Charles-G-Shaw/e/9780064431590/?itm=1" TargetMode="Externa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hyperlink" Target="http://search.barnesandnoble.com/Corduroy-Goes-to-the-Beach/B-G-Hennessy/e/9780670060528/?itm=6" TargetMode="Externa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hyperlink" Target="http://search.barnesandnoble.com/Bones-Bones-Dinosaur-Bone/Byron-Barton/e/9780690048254/?itm=13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wmf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wmf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image" Target="../media/image8.wmf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wmf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hyperlink" Target="http://www.google.com/imgres?imgurl=http://www.geocities.com/~teddarnold/ellenmouse.gif&amp;imgrefurl=http://www.geocities.com/~teddarnold/ellen.html&amp;h=286&amp;w=350&amp;sz=20&amp;tbnid=SdVTJOzEC8j8_M:&amp;tbnh=98&amp;tbnw=120&amp;prev=/images?q=mouse+paint&amp;usg=__BR7AUeBSpjahJ7ZtuGzML3_ZaEE=&amp;ei=-pRwSqjpDoLcNdn5vOEI&amp;sa=X&amp;oi=image_result&amp;resnum=4&amp;ct=imag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1524000"/>
            <a:ext cx="8153400" cy="1466850"/>
          </a:xfrm>
        </p:spPr>
        <p:txBody>
          <a:bodyPr>
            <a:noAutofit/>
          </a:bodyPr>
          <a:lstStyle/>
          <a:p>
            <a:r>
              <a:rPr lang="en-US" sz="10000" b="1" dirty="0" smtClean="0">
                <a:latin typeface="AbcPhonicsOne" pitchFamily="2" charset="0"/>
              </a:rPr>
              <a:t>Story Time ART</a:t>
            </a:r>
            <a:endParaRPr lang="en-US" sz="10000" b="1" dirty="0">
              <a:latin typeface="AbcPhonicsOne" pitchFamily="2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4114800"/>
            <a:ext cx="7543800" cy="2057400"/>
          </a:xfrm>
        </p:spPr>
        <p:txBody>
          <a:bodyPr>
            <a:normAutofit fontScale="92500"/>
          </a:bodyPr>
          <a:lstStyle/>
          <a:p>
            <a:r>
              <a:rPr lang="en-US" sz="4400" b="1" dirty="0" smtClean="0">
                <a:solidFill>
                  <a:schemeClr val="tx1"/>
                </a:solidFill>
                <a:latin typeface="AbcPhonicsOne" pitchFamily="2" charset="0"/>
              </a:rPr>
              <a:t>Presented by: </a:t>
            </a:r>
          </a:p>
          <a:p>
            <a:r>
              <a:rPr lang="en-US" sz="3600" dirty="0" smtClean="0">
                <a:solidFill>
                  <a:schemeClr val="tx1"/>
                </a:solidFill>
                <a:latin typeface="Kristen ITC" pitchFamily="66" charset="0"/>
              </a:rPr>
              <a:t>Julie </a:t>
            </a:r>
            <a:r>
              <a:rPr lang="en-US" sz="3600" dirty="0" err="1" smtClean="0">
                <a:solidFill>
                  <a:schemeClr val="tx1"/>
                </a:solidFill>
                <a:latin typeface="Kristen ITC" pitchFamily="66" charset="0"/>
              </a:rPr>
              <a:t>Quast</a:t>
            </a:r>
            <a:r>
              <a:rPr lang="en-US" sz="3600" dirty="0" smtClean="0">
                <a:solidFill>
                  <a:schemeClr val="tx1"/>
                </a:solidFill>
                <a:latin typeface="Kristen ITC" pitchFamily="66" charset="0"/>
              </a:rPr>
              <a:t>, M.S.E.</a:t>
            </a:r>
          </a:p>
          <a:p>
            <a:r>
              <a:rPr lang="en-US" sz="3600" dirty="0" smtClean="0">
                <a:solidFill>
                  <a:schemeClr val="tx1"/>
                </a:solidFill>
                <a:latin typeface="Kristen ITC" pitchFamily="66" charset="0"/>
              </a:rPr>
              <a:t>National Board Certified Teacher</a:t>
            </a:r>
            <a:endParaRPr lang="en-US" sz="3600" dirty="0">
              <a:solidFill>
                <a:schemeClr val="tx1"/>
              </a:solidFill>
              <a:latin typeface="Kristen ITC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-228600"/>
            <a:ext cx="7772400" cy="1470025"/>
          </a:xfrm>
        </p:spPr>
        <p:txBody>
          <a:bodyPr/>
          <a:lstStyle/>
          <a:p>
            <a:r>
              <a:rPr lang="en-US" dirty="0" smtClean="0">
                <a:latin typeface="Kristen ITC" pitchFamily="66" charset="0"/>
              </a:rPr>
              <a:t>Color Mixing</a:t>
            </a:r>
            <a:endParaRPr lang="en-US" dirty="0">
              <a:latin typeface="Kristen ITC" pitchFamily="66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" y="990600"/>
            <a:ext cx="8686800" cy="5486400"/>
          </a:xfrm>
        </p:spPr>
        <p:txBody>
          <a:bodyPr>
            <a:normAutofit lnSpcReduction="10000"/>
          </a:bodyPr>
          <a:lstStyle/>
          <a:p>
            <a:pPr algn="l"/>
            <a:r>
              <a:rPr lang="en-US" dirty="0" smtClean="0">
                <a:solidFill>
                  <a:schemeClr val="tx1"/>
                </a:solidFill>
                <a:latin typeface="Kristen ITC" pitchFamily="66" charset="0"/>
              </a:rPr>
              <a:t>Allow students to experiment with color </a:t>
            </a:r>
            <a:r>
              <a:rPr lang="en-US" dirty="0" smtClean="0">
                <a:solidFill>
                  <a:schemeClr val="tx1"/>
                </a:solidFill>
                <a:latin typeface="Kristen ITC" pitchFamily="66" charset="0"/>
              </a:rPr>
              <a:t>mixing at the easel.  </a:t>
            </a:r>
            <a:r>
              <a:rPr lang="en-US" dirty="0" smtClean="0">
                <a:solidFill>
                  <a:schemeClr val="tx1"/>
                </a:solidFill>
                <a:latin typeface="Kristen ITC" pitchFamily="66" charset="0"/>
              </a:rPr>
              <a:t>Ask questions like, “What color did you make?” What happens if you mix 3 colors together?”</a:t>
            </a:r>
          </a:p>
          <a:p>
            <a:pPr algn="l"/>
            <a:endParaRPr lang="en-US" dirty="0" smtClean="0">
              <a:solidFill>
                <a:schemeClr val="tx1"/>
              </a:solidFill>
              <a:latin typeface="Kristen ITC" pitchFamily="66" charset="0"/>
            </a:endParaRPr>
          </a:p>
          <a:p>
            <a:pPr algn="l">
              <a:buFont typeface="Arial" pitchFamily="34" charset="0"/>
              <a:buChar char="•"/>
            </a:pPr>
            <a:r>
              <a:rPr lang="en-US" dirty="0" smtClean="0">
                <a:solidFill>
                  <a:schemeClr val="tx1"/>
                </a:solidFill>
                <a:latin typeface="Kristen ITC" pitchFamily="66" charset="0"/>
              </a:rPr>
              <a:t>Use water in clear plastic containers with droppers. </a:t>
            </a:r>
          </a:p>
          <a:p>
            <a:pPr algn="l">
              <a:buFont typeface="Arial" pitchFamily="34" charset="0"/>
              <a:buChar char="•"/>
            </a:pPr>
            <a:r>
              <a:rPr lang="en-US" dirty="0" smtClean="0">
                <a:solidFill>
                  <a:schemeClr val="tx1"/>
                </a:solidFill>
                <a:latin typeface="Kristen ITC" pitchFamily="66" charset="0"/>
              </a:rPr>
              <a:t>Fill plastic bags with colored water and layer the bags to see the different colors </a:t>
            </a:r>
          </a:p>
          <a:p>
            <a:pPr algn="l">
              <a:buFont typeface="Arial" pitchFamily="34" charset="0"/>
              <a:buChar char="•"/>
            </a:pPr>
            <a:r>
              <a:rPr lang="en-US" dirty="0" smtClean="0">
                <a:solidFill>
                  <a:schemeClr val="tx1"/>
                </a:solidFill>
                <a:latin typeface="Kristen ITC" pitchFamily="66" charset="0"/>
              </a:rPr>
              <a:t>Color paddles are also available for purchase. </a:t>
            </a:r>
          </a:p>
          <a:p>
            <a:pPr algn="l"/>
            <a:endParaRPr lang="en-US" dirty="0" smtClean="0">
              <a:solidFill>
                <a:schemeClr val="tx1"/>
              </a:solidFill>
              <a:latin typeface="Kristen ITC" pitchFamily="66" charset="0"/>
            </a:endParaRPr>
          </a:p>
          <a:p>
            <a:pPr algn="l"/>
            <a:endParaRPr lang="en-US" dirty="0" smtClean="0">
              <a:solidFill>
                <a:schemeClr val="tx1"/>
              </a:solidFill>
              <a:latin typeface="Kristen ITC" pitchFamily="66" charset="0"/>
            </a:endParaRPr>
          </a:p>
          <a:p>
            <a:pPr algn="l"/>
            <a:endParaRPr lang="en-US" dirty="0" smtClean="0">
              <a:solidFill>
                <a:schemeClr val="tx1"/>
              </a:solidFill>
              <a:latin typeface="Kristen ITC" pitchFamily="66" charset="0"/>
            </a:endParaRPr>
          </a:p>
        </p:txBody>
      </p:sp>
      <p:pic>
        <p:nvPicPr>
          <p:cNvPr id="16385" name="Picture 1" descr="C:\Users\Julie\AppData\Local\Microsoft\Windows\Temporary Internet Files\Content.IE5\7X43KGYT\MCj04417540000[1]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934200" y="4800600"/>
            <a:ext cx="2133600" cy="2133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38200" y="304800"/>
            <a:ext cx="7772400" cy="1470025"/>
          </a:xfrm>
        </p:spPr>
        <p:txBody>
          <a:bodyPr>
            <a:normAutofit/>
          </a:bodyPr>
          <a:lstStyle/>
          <a:p>
            <a:r>
              <a:rPr lang="en-US" b="1" dirty="0" smtClean="0">
                <a:latin typeface="Kristen ITC" pitchFamily="66" charset="0"/>
              </a:rPr>
              <a:t>Puff Paint</a:t>
            </a:r>
            <a:r>
              <a:rPr lang="en-US" dirty="0" smtClean="0">
                <a:latin typeface="Kristen ITC" pitchFamily="66" charset="0"/>
              </a:rPr>
              <a:t/>
            </a:r>
            <a:br>
              <a:rPr lang="en-US" dirty="0" smtClean="0">
                <a:latin typeface="Kristen ITC" pitchFamily="66" charset="0"/>
              </a:rPr>
            </a:br>
            <a:r>
              <a:rPr lang="en-US" sz="3800" i="1" dirty="0" smtClean="0">
                <a:latin typeface="Kristen ITC" pitchFamily="66" charset="0"/>
              </a:rPr>
              <a:t>Owl Moon </a:t>
            </a:r>
            <a:r>
              <a:rPr lang="en-US" sz="3800" dirty="0" smtClean="0">
                <a:latin typeface="Kristen ITC" pitchFamily="66" charset="0"/>
              </a:rPr>
              <a:t>by Jane </a:t>
            </a:r>
            <a:r>
              <a:rPr lang="en-US" sz="3800" dirty="0" err="1" smtClean="0">
                <a:latin typeface="Kristen ITC" pitchFamily="66" charset="0"/>
              </a:rPr>
              <a:t>Yolen</a:t>
            </a:r>
            <a:endParaRPr lang="en-US" sz="3800" dirty="0">
              <a:latin typeface="Kristen ITC" pitchFamily="66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" y="1905000"/>
            <a:ext cx="8915400" cy="5334000"/>
          </a:xfrm>
        </p:spPr>
        <p:txBody>
          <a:bodyPr>
            <a:normAutofit/>
          </a:bodyPr>
          <a:lstStyle/>
          <a:p>
            <a:pPr algn="l"/>
            <a:r>
              <a:rPr lang="en-US" dirty="0" smtClean="0">
                <a:solidFill>
                  <a:schemeClr val="tx1"/>
                </a:solidFill>
                <a:latin typeface="Kristen ITC" pitchFamily="66" charset="0"/>
              </a:rPr>
              <a:t>Mix equal part white school glue and shaving cream.  Paint picture with a q-tip. </a:t>
            </a:r>
          </a:p>
          <a:p>
            <a:pPr algn="l"/>
            <a:endParaRPr lang="en-US" dirty="0" smtClean="0">
              <a:solidFill>
                <a:schemeClr val="tx1"/>
              </a:solidFill>
              <a:latin typeface="Kristen ITC" pitchFamily="66" charset="0"/>
            </a:endParaRPr>
          </a:p>
          <a:p>
            <a:pPr algn="l">
              <a:buFont typeface="Arial" pitchFamily="34" charset="0"/>
              <a:buChar char="•"/>
            </a:pPr>
            <a:r>
              <a:rPr lang="en-US" b="1" dirty="0" smtClean="0">
                <a:solidFill>
                  <a:schemeClr val="tx1"/>
                </a:solidFill>
                <a:latin typeface="Kristen ITC" pitchFamily="66" charset="0"/>
              </a:rPr>
              <a:t>Mix in small amounts </a:t>
            </a:r>
            <a:r>
              <a:rPr lang="en-US" dirty="0" smtClean="0">
                <a:solidFill>
                  <a:schemeClr val="tx1"/>
                </a:solidFill>
                <a:latin typeface="Kristen ITC" pitchFamily="66" charset="0"/>
              </a:rPr>
              <a:t>~ it will NOT save! </a:t>
            </a:r>
            <a:endParaRPr lang="en-US" dirty="0" smtClean="0">
              <a:solidFill>
                <a:schemeClr val="tx1"/>
              </a:solidFill>
              <a:latin typeface="Kristen ITC" pitchFamily="66" charset="0"/>
            </a:endParaRPr>
          </a:p>
          <a:p>
            <a:pPr algn="l">
              <a:buFont typeface="Arial" pitchFamily="34" charset="0"/>
              <a:buChar char="•"/>
            </a:pPr>
            <a:endParaRPr lang="en-US" sz="2000" dirty="0" smtClean="0">
              <a:solidFill>
                <a:schemeClr val="tx1"/>
              </a:solidFill>
              <a:latin typeface="Kristen ITC" pitchFamily="66" charset="0"/>
            </a:endParaRPr>
          </a:p>
          <a:p>
            <a:pPr algn="l">
              <a:buFont typeface="Arial" pitchFamily="34" charset="0"/>
              <a:buChar char="•"/>
            </a:pPr>
            <a:r>
              <a:rPr lang="en-US" dirty="0" smtClean="0">
                <a:solidFill>
                  <a:schemeClr val="tx1"/>
                </a:solidFill>
                <a:latin typeface="Kristen ITC" pitchFamily="66" charset="0"/>
              </a:rPr>
              <a:t> Add food coloring for colored puff paint.</a:t>
            </a:r>
            <a:endParaRPr lang="en-US" dirty="0" smtClean="0">
              <a:solidFill>
                <a:schemeClr val="tx1"/>
              </a:solidFill>
              <a:latin typeface="Kristen ITC" pitchFamily="66" charset="0"/>
            </a:endParaRPr>
          </a:p>
          <a:p>
            <a:pPr algn="l">
              <a:buFont typeface="Arial" pitchFamily="34" charset="0"/>
              <a:buChar char="•"/>
            </a:pPr>
            <a:endParaRPr lang="en-US" sz="2000" dirty="0" smtClean="0">
              <a:solidFill>
                <a:schemeClr val="tx1"/>
              </a:solidFill>
              <a:latin typeface="Kristen ITC" pitchFamily="66" charset="0"/>
            </a:endParaRPr>
          </a:p>
          <a:p>
            <a:pPr algn="l">
              <a:buFont typeface="Arial" pitchFamily="34" charset="0"/>
              <a:buChar char="•"/>
            </a:pPr>
            <a:r>
              <a:rPr lang="en-US" dirty="0" smtClean="0">
                <a:solidFill>
                  <a:schemeClr val="tx1"/>
                </a:solidFill>
                <a:latin typeface="Kristen ITC" pitchFamily="66" charset="0"/>
              </a:rPr>
              <a:t>Y</a:t>
            </a:r>
            <a:r>
              <a:rPr lang="en-US" dirty="0" smtClean="0">
                <a:solidFill>
                  <a:schemeClr val="tx1"/>
                </a:solidFill>
                <a:latin typeface="Kristen ITC" pitchFamily="66" charset="0"/>
              </a:rPr>
              <a:t>ou can also use to make m</a:t>
            </a:r>
            <a:r>
              <a:rPr lang="en-US" dirty="0" smtClean="0">
                <a:solidFill>
                  <a:schemeClr val="tx1"/>
                </a:solidFill>
                <a:latin typeface="Kristen ITC" pitchFamily="66" charset="0"/>
              </a:rPr>
              <a:t>elted snowmen or any picture you want to be puffy!</a:t>
            </a:r>
          </a:p>
          <a:p>
            <a:pPr algn="l"/>
            <a:endParaRPr lang="en-US" dirty="0" smtClean="0">
              <a:solidFill>
                <a:schemeClr val="tx1"/>
              </a:solidFill>
              <a:latin typeface="Kristen ITC" pitchFamily="66" charset="0"/>
            </a:endParaRPr>
          </a:p>
          <a:p>
            <a:pPr algn="l"/>
            <a:endParaRPr lang="en-US" dirty="0" smtClean="0">
              <a:solidFill>
                <a:schemeClr val="tx1"/>
              </a:solidFill>
              <a:latin typeface="Kristen ITC" pitchFamily="66" charset="0"/>
            </a:endParaRPr>
          </a:p>
        </p:txBody>
      </p:sp>
      <p:pic>
        <p:nvPicPr>
          <p:cNvPr id="18434" name="Picture 2" descr="Cover Image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4860"/>
            <a:ext cx="1295400" cy="167106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-228600"/>
            <a:ext cx="7772400" cy="1470025"/>
          </a:xfrm>
        </p:spPr>
        <p:txBody>
          <a:bodyPr/>
          <a:lstStyle/>
          <a:p>
            <a:r>
              <a:rPr lang="en-US" dirty="0" smtClean="0">
                <a:latin typeface="Kristen ITC" pitchFamily="66" charset="0"/>
              </a:rPr>
              <a:t>Torn Paper Art</a:t>
            </a:r>
            <a:endParaRPr lang="en-US" dirty="0">
              <a:latin typeface="Kristen ITC" pitchFamily="66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1000" y="1143000"/>
            <a:ext cx="8458200" cy="5486400"/>
          </a:xfrm>
        </p:spPr>
        <p:txBody>
          <a:bodyPr>
            <a:normAutofit fontScale="92500" lnSpcReduction="10000"/>
          </a:bodyPr>
          <a:lstStyle/>
          <a:p>
            <a:pPr algn="l"/>
            <a:r>
              <a:rPr lang="en-US" i="1" dirty="0" smtClean="0">
                <a:solidFill>
                  <a:schemeClr val="tx1"/>
                </a:solidFill>
                <a:latin typeface="Kristen ITC" pitchFamily="66" charset="0"/>
              </a:rPr>
              <a:t>I am an </a:t>
            </a:r>
            <a:r>
              <a:rPr lang="en-US" i="1" dirty="0" smtClean="0">
                <a:solidFill>
                  <a:schemeClr val="tx1"/>
                </a:solidFill>
                <a:latin typeface="Kristen ITC" pitchFamily="66" charset="0"/>
              </a:rPr>
              <a:t>Apple </a:t>
            </a:r>
            <a:r>
              <a:rPr lang="en-US" dirty="0" smtClean="0">
                <a:solidFill>
                  <a:schemeClr val="tx1"/>
                </a:solidFill>
                <a:latin typeface="Kristen ITC" pitchFamily="66" charset="0"/>
              </a:rPr>
              <a:t>by Jean </a:t>
            </a:r>
            <a:r>
              <a:rPr lang="en-US" dirty="0" err="1" smtClean="0">
                <a:solidFill>
                  <a:schemeClr val="tx1"/>
                </a:solidFill>
                <a:latin typeface="Kristen ITC" pitchFamily="66" charset="0"/>
              </a:rPr>
              <a:t>Marzollo</a:t>
            </a:r>
            <a:endParaRPr lang="en-US" i="1" dirty="0" smtClean="0">
              <a:solidFill>
                <a:schemeClr val="tx1"/>
              </a:solidFill>
              <a:latin typeface="Kristen ITC" pitchFamily="66" charset="0"/>
            </a:endParaRPr>
          </a:p>
          <a:p>
            <a:pPr algn="l"/>
            <a:endParaRPr lang="en-US" i="1" dirty="0" smtClean="0">
              <a:solidFill>
                <a:schemeClr val="tx1"/>
              </a:solidFill>
              <a:latin typeface="Kristen ITC" pitchFamily="66" charset="0"/>
            </a:endParaRPr>
          </a:p>
          <a:p>
            <a:pPr algn="l"/>
            <a:r>
              <a:rPr lang="en-US" dirty="0" smtClean="0">
                <a:solidFill>
                  <a:schemeClr val="tx1"/>
                </a:solidFill>
                <a:latin typeface="Kristen ITC" pitchFamily="66" charset="0"/>
              </a:rPr>
              <a:t>Provide a small paper plate or </a:t>
            </a:r>
          </a:p>
          <a:p>
            <a:pPr algn="l"/>
            <a:r>
              <a:rPr lang="en-US" dirty="0" smtClean="0">
                <a:solidFill>
                  <a:schemeClr val="tx1"/>
                </a:solidFill>
                <a:latin typeface="Kristen ITC" pitchFamily="66" charset="0"/>
              </a:rPr>
              <a:t>shape of an apple and have </a:t>
            </a:r>
          </a:p>
          <a:p>
            <a:pPr algn="l"/>
            <a:r>
              <a:rPr lang="en-US" dirty="0" smtClean="0">
                <a:solidFill>
                  <a:schemeClr val="tx1"/>
                </a:solidFill>
                <a:latin typeface="Kristen ITC" pitchFamily="66" charset="0"/>
              </a:rPr>
              <a:t>students tear paper to cover.  </a:t>
            </a:r>
          </a:p>
          <a:p>
            <a:pPr algn="l"/>
            <a:endParaRPr lang="en-US" dirty="0" smtClean="0">
              <a:solidFill>
                <a:schemeClr val="tx1"/>
              </a:solidFill>
              <a:latin typeface="Kristen ITC" pitchFamily="66" charset="0"/>
            </a:endParaRPr>
          </a:p>
          <a:p>
            <a:pPr algn="l"/>
            <a:r>
              <a:rPr lang="en-US" dirty="0" smtClean="0">
                <a:solidFill>
                  <a:schemeClr val="tx1"/>
                </a:solidFill>
                <a:latin typeface="Kristen ITC" pitchFamily="66" charset="0"/>
              </a:rPr>
              <a:t>Apple prints are a fun way to explore science.  This book teaches about the star of the apple.  Cut the apples in half and dip the halves in paint on large sheets of paper.  </a:t>
            </a:r>
          </a:p>
          <a:p>
            <a:pPr algn="l"/>
            <a:r>
              <a:rPr lang="en-US" dirty="0" smtClean="0">
                <a:solidFill>
                  <a:schemeClr val="tx1"/>
                </a:solidFill>
                <a:latin typeface="Kristen ITC" pitchFamily="66" charset="0"/>
              </a:rPr>
              <a:t>(Don’t forget to wear paint shirts!)</a:t>
            </a:r>
            <a:endParaRPr lang="en-US" dirty="0">
              <a:solidFill>
                <a:schemeClr val="tx1"/>
              </a:solidFill>
              <a:latin typeface="Kristen ITC" pitchFamily="66" charset="0"/>
            </a:endParaRPr>
          </a:p>
        </p:txBody>
      </p:sp>
      <p:pic>
        <p:nvPicPr>
          <p:cNvPr id="1026" name="Picture 2" descr="http://www.kinderkorner.com/apl7.gif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86600" y="76200"/>
            <a:ext cx="1828800" cy="27160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2600" y="457200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en-US" sz="4000" i="1" dirty="0" smtClean="0">
                <a:latin typeface="Kristen ITC" pitchFamily="66" charset="0"/>
              </a:rPr>
              <a:t>The Very Hungry </a:t>
            </a:r>
            <a:r>
              <a:rPr lang="en-US" sz="4000" i="1" dirty="0" smtClean="0">
                <a:latin typeface="Kristen ITC" pitchFamily="66" charset="0"/>
              </a:rPr>
              <a:t>Caterpillar</a:t>
            </a:r>
            <a:r>
              <a:rPr lang="en-US" sz="4000" dirty="0" smtClean="0">
                <a:latin typeface="Kristen ITC" pitchFamily="66" charset="0"/>
              </a:rPr>
              <a:t> </a:t>
            </a:r>
            <a:br>
              <a:rPr lang="en-US" sz="4000" dirty="0" smtClean="0">
                <a:latin typeface="Kristen ITC" pitchFamily="66" charset="0"/>
              </a:rPr>
            </a:br>
            <a:r>
              <a:rPr lang="en-US" sz="4000" dirty="0" smtClean="0">
                <a:latin typeface="Kristen ITC" pitchFamily="66" charset="0"/>
              </a:rPr>
              <a:t>by </a:t>
            </a:r>
            <a:r>
              <a:rPr lang="en-US" sz="4000" dirty="0" smtClean="0">
                <a:latin typeface="Kristen ITC" pitchFamily="66" charset="0"/>
              </a:rPr>
              <a:t>Eric Carle</a:t>
            </a:r>
            <a:r>
              <a:rPr lang="en-US" i="1" dirty="0" smtClean="0">
                <a:latin typeface="Kristen ITC" pitchFamily="66" charset="0"/>
              </a:rPr>
              <a:t/>
            </a:r>
            <a:br>
              <a:rPr lang="en-US" i="1" dirty="0" smtClean="0">
                <a:latin typeface="Kristen ITC" pitchFamily="66" charset="0"/>
              </a:rPr>
            </a:br>
            <a:endParaRPr lang="en-US" dirty="0">
              <a:latin typeface="Kristen ITC" pitchFamily="66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1000" y="1905000"/>
            <a:ext cx="8458200" cy="5486400"/>
          </a:xfrm>
        </p:spPr>
        <p:txBody>
          <a:bodyPr>
            <a:normAutofit/>
          </a:bodyPr>
          <a:lstStyle/>
          <a:p>
            <a:pPr algn="l"/>
            <a:r>
              <a:rPr lang="en-US" dirty="0" smtClean="0">
                <a:solidFill>
                  <a:schemeClr val="tx1"/>
                </a:solidFill>
                <a:latin typeface="Kristen ITC" pitchFamily="66" charset="0"/>
              </a:rPr>
              <a:t>Make caterpillars by sponge painting </a:t>
            </a:r>
            <a:r>
              <a:rPr lang="en-US" dirty="0" smtClean="0">
                <a:solidFill>
                  <a:schemeClr val="tx1"/>
                </a:solidFill>
                <a:latin typeface="Kristen ITC" pitchFamily="66" charset="0"/>
              </a:rPr>
              <a:t>pre-drawn </a:t>
            </a:r>
            <a:r>
              <a:rPr lang="en-US" dirty="0" smtClean="0">
                <a:solidFill>
                  <a:schemeClr val="tx1"/>
                </a:solidFill>
                <a:latin typeface="Kristen ITC" pitchFamily="66" charset="0"/>
              </a:rPr>
              <a:t>circles and then gluing them together. (5 or more circles per student</a:t>
            </a:r>
            <a:r>
              <a:rPr lang="en-US" dirty="0" smtClean="0">
                <a:solidFill>
                  <a:schemeClr val="tx1"/>
                </a:solidFill>
                <a:latin typeface="Kristen ITC" pitchFamily="66" charset="0"/>
              </a:rPr>
              <a:t>) </a:t>
            </a:r>
          </a:p>
          <a:p>
            <a:pPr algn="l"/>
            <a:r>
              <a:rPr lang="en-US" dirty="0" smtClean="0">
                <a:solidFill>
                  <a:schemeClr val="tx1"/>
                </a:solidFill>
                <a:latin typeface="Kristen ITC" pitchFamily="66" charset="0"/>
              </a:rPr>
              <a:t>I used green paper and green paint. </a:t>
            </a:r>
            <a:endParaRPr lang="en-US" dirty="0" smtClean="0">
              <a:solidFill>
                <a:schemeClr val="tx1"/>
              </a:solidFill>
              <a:latin typeface="Kristen ITC" pitchFamily="66" charset="0"/>
            </a:endParaRPr>
          </a:p>
          <a:p>
            <a:pPr algn="l"/>
            <a:r>
              <a:rPr lang="en-US" dirty="0" smtClean="0">
                <a:solidFill>
                  <a:schemeClr val="tx1"/>
                </a:solidFill>
                <a:latin typeface="Kristen ITC" pitchFamily="66" charset="0"/>
              </a:rPr>
              <a:t>  </a:t>
            </a:r>
          </a:p>
          <a:p>
            <a:pPr algn="l"/>
            <a:endParaRPr lang="en-US" dirty="0">
              <a:solidFill>
                <a:schemeClr val="tx1"/>
              </a:solidFill>
              <a:latin typeface="Kristen ITC" pitchFamily="66" charset="0"/>
            </a:endParaRPr>
          </a:p>
          <a:p>
            <a:pPr algn="l"/>
            <a:endParaRPr lang="en-US" dirty="0">
              <a:solidFill>
                <a:schemeClr val="tx1"/>
              </a:solidFill>
              <a:latin typeface="Kristen ITC" pitchFamily="66" charset="0"/>
            </a:endParaRPr>
          </a:p>
          <a:p>
            <a:pPr algn="l"/>
            <a:endParaRPr lang="en-US" dirty="0">
              <a:solidFill>
                <a:schemeClr val="tx1"/>
              </a:solidFill>
              <a:latin typeface="Kristen ITC" pitchFamily="66" charset="0"/>
            </a:endParaRPr>
          </a:p>
        </p:txBody>
      </p:sp>
      <p:sp>
        <p:nvSpPr>
          <p:cNvPr id="4" name="Subtitle 2"/>
          <p:cNvSpPr txBox="1">
            <a:spLocks/>
          </p:cNvSpPr>
          <p:nvPr/>
        </p:nvSpPr>
        <p:spPr>
          <a:xfrm>
            <a:off x="1066800" y="4191000"/>
            <a:ext cx="7162800" cy="2971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Fuzzy Caterpillar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Fuzzy, </a:t>
            </a:r>
            <a:r>
              <a:rPr kumimoji="0" lang="en-US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wuzzy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 creepy, crawly </a:t>
            </a:r>
            <a:b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caterpillar, funny. </a:t>
            </a:r>
            <a:b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You will be a butterfly </a:t>
            </a:r>
            <a:b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When the days are sunny.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Kristen ITC" pitchFamily="66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Kristen ITC" pitchFamily="66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Kristen ITC" pitchFamily="66" charset="0"/>
              <a:ea typeface="+mn-ea"/>
              <a:cs typeface="+mn-cs"/>
            </a:endParaRPr>
          </a:p>
        </p:txBody>
      </p:sp>
      <p:pic>
        <p:nvPicPr>
          <p:cNvPr id="14338" name="Picture 2" descr="Cover Image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2411306" cy="16954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685800" y="3559175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latin typeface="Kristen ITC" pitchFamily="66" charset="0"/>
              </a:rPr>
              <a:t>Make butterflies using two coffee filters and a clothespin.  Color the coffee filters with markers and spray with water to make colors bleed  OR fold and use food coloring </a:t>
            </a: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1828800" y="511175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Kristen ITC" pitchFamily="66" charset="0"/>
                <a:ea typeface="+mj-ea"/>
                <a:cs typeface="+mj-cs"/>
              </a:rPr>
              <a:t>The Very Hungry Caterpillar</a:t>
            </a:r>
            <a:r>
              <a:rPr kumimoji="0" 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Kristen ITC" pitchFamily="66" charset="0"/>
                <a:ea typeface="+mj-ea"/>
                <a:cs typeface="+mj-cs"/>
              </a:rPr>
              <a:t>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Kristen ITC" pitchFamily="66" charset="0"/>
                <a:ea typeface="+mj-ea"/>
                <a:cs typeface="+mj-cs"/>
              </a:rPr>
              <a:t>by Eric Carle</a:t>
            </a:r>
            <a:r>
              <a:rPr kumimoji="0" lang="en-US" sz="44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Kristen ITC" pitchFamily="66" charset="0"/>
                <a:ea typeface="+mj-ea"/>
                <a:cs typeface="+mj-cs"/>
              </a:rPr>
              <a:t/>
            </a:r>
            <a:br>
              <a:rPr kumimoji="0" lang="en-US" sz="44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Kristen ITC" pitchFamily="66" charset="0"/>
                <a:ea typeface="+mj-ea"/>
                <a:cs typeface="+mj-cs"/>
              </a:rPr>
            </a:b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Kristen ITC" pitchFamily="66" charset="0"/>
              <a:ea typeface="+mj-ea"/>
              <a:cs typeface="+mj-cs"/>
            </a:endParaRPr>
          </a:p>
        </p:txBody>
      </p:sp>
      <p:pic>
        <p:nvPicPr>
          <p:cNvPr id="13313" name="Picture 1" descr="C:\Users\Julie\AppData\Local\Microsoft\Windows\Temporary Internet Files\Content.IE5\7X43KGYT\MCj04124700000[1]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4135" y="0"/>
            <a:ext cx="2496665" cy="2133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304800" y="1752600"/>
            <a:ext cx="8534400" cy="4953000"/>
          </a:xfrm>
        </p:spPr>
        <p:txBody>
          <a:bodyPr>
            <a:normAutofit fontScale="90000"/>
          </a:bodyPr>
          <a:lstStyle/>
          <a:p>
            <a:r>
              <a:rPr lang="en-US" sz="4000" dirty="0" smtClean="0">
                <a:latin typeface="Kristen ITC" pitchFamily="66" charset="0"/>
              </a:rPr>
              <a:t>Increases hand eye coordination</a:t>
            </a:r>
            <a:r>
              <a:rPr lang="en-US" sz="2000" dirty="0" smtClean="0">
                <a:latin typeface="Kristen ITC" pitchFamily="66" charset="0"/>
              </a:rPr>
              <a:t/>
            </a:r>
            <a:br>
              <a:rPr lang="en-US" sz="2000" dirty="0" smtClean="0">
                <a:latin typeface="Kristen ITC" pitchFamily="66" charset="0"/>
              </a:rPr>
            </a:br>
            <a:r>
              <a:rPr lang="en-US" dirty="0" smtClean="0">
                <a:latin typeface="Kristen ITC" pitchFamily="66" charset="0"/>
              </a:rPr>
              <a:t/>
            </a:r>
            <a:br>
              <a:rPr lang="en-US" dirty="0" smtClean="0">
                <a:latin typeface="Kristen ITC" pitchFamily="66" charset="0"/>
              </a:rPr>
            </a:br>
            <a:r>
              <a:rPr lang="en-US" sz="4000" dirty="0" smtClean="0">
                <a:latin typeface="Kristen ITC" pitchFamily="66" charset="0"/>
              </a:rPr>
              <a:t>Place a piec</a:t>
            </a:r>
            <a:r>
              <a:rPr lang="en-US" sz="4000" dirty="0" smtClean="0">
                <a:latin typeface="Kristen ITC" pitchFamily="66" charset="0"/>
              </a:rPr>
              <a:t>e of paper in a tray or box.  Put a</a:t>
            </a:r>
            <a:r>
              <a:rPr lang="en-US" sz="4000" dirty="0" smtClean="0">
                <a:latin typeface="Kristen ITC" pitchFamily="66" charset="0"/>
              </a:rPr>
              <a:t> marble in paint (use a spoon to pick the marble up) and put marble on paper.  Holding the tray with two hands roll marble </a:t>
            </a:r>
            <a:r>
              <a:rPr lang="en-US" dirty="0" smtClean="0">
                <a:latin typeface="Kristen ITC" pitchFamily="66" charset="0"/>
              </a:rPr>
              <a:t>around on paper.  I made a zebra! </a:t>
            </a:r>
            <a:r>
              <a:rPr lang="en-US" dirty="0" smtClean="0">
                <a:latin typeface="Kristen ITC" pitchFamily="66" charset="0"/>
                <a:sym typeface="Wingdings" pitchFamily="2" charset="2"/>
              </a:rPr>
              <a:t> </a:t>
            </a:r>
            <a:r>
              <a:rPr lang="en-US" dirty="0" smtClean="0">
                <a:latin typeface="Kristen ITC" pitchFamily="66" charset="0"/>
              </a:rPr>
              <a:t> </a:t>
            </a:r>
            <a:endParaRPr lang="en-US" dirty="0" smtClean="0">
              <a:latin typeface="Kristen ITC" pitchFamily="66" charset="0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685800" y="152400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Kristen ITC" pitchFamily="66" charset="0"/>
                <a:ea typeface="+mj-ea"/>
                <a:cs typeface="+mj-cs"/>
              </a:rPr>
              <a:t>Marble Painting</a:t>
            </a:r>
            <a:r>
              <a:rPr kumimoji="0" lang="en-US" sz="4400" b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Kristen ITC" pitchFamily="66" charset="0"/>
                <a:ea typeface="+mj-ea"/>
                <a:cs typeface="+mj-cs"/>
              </a:rPr>
              <a:t/>
            </a:r>
            <a:br>
              <a:rPr kumimoji="0" lang="en-US" sz="4400" b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Kristen ITC" pitchFamily="66" charset="0"/>
                <a:ea typeface="+mj-ea"/>
                <a:cs typeface="+mj-cs"/>
              </a:rPr>
            </a:br>
            <a:endParaRPr kumimoji="0" lang="en-US" sz="4400" b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Kristen ITC" pitchFamily="66" charset="0"/>
              <a:ea typeface="+mj-ea"/>
              <a:cs typeface="+mj-cs"/>
            </a:endParaRPr>
          </a:p>
        </p:txBody>
      </p:sp>
      <p:pic>
        <p:nvPicPr>
          <p:cNvPr id="5122" name="Picture 2" descr="Dear Zoo by Rod Campbell: Book Cover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762125" cy="1819275"/>
          </a:xfrm>
          <a:prstGeom prst="rect">
            <a:avLst/>
          </a:prstGeom>
          <a:noFill/>
        </p:spPr>
      </p:pic>
      <p:sp>
        <p:nvSpPr>
          <p:cNvPr id="5" name="Rectangle 4"/>
          <p:cNvSpPr/>
          <p:nvPr/>
        </p:nvSpPr>
        <p:spPr>
          <a:xfrm>
            <a:off x="1828800" y="838200"/>
            <a:ext cx="566373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i="1" dirty="0" smtClean="0">
                <a:latin typeface="Kristen ITC" pitchFamily="66" charset="0"/>
              </a:rPr>
              <a:t>Dear Zoo</a:t>
            </a:r>
            <a:r>
              <a:rPr lang="en-US" sz="3200" dirty="0" smtClean="0">
                <a:latin typeface="Kristen ITC" pitchFamily="66" charset="0"/>
              </a:rPr>
              <a:t> by Rod Campbell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82575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en-US" i="1" dirty="0" smtClean="0">
                <a:latin typeface="Kristen ITC" pitchFamily="66" charset="0"/>
              </a:rPr>
              <a:t>It Looked Like </a:t>
            </a:r>
            <a:r>
              <a:rPr lang="en-US" i="1" dirty="0" smtClean="0">
                <a:latin typeface="Kristen ITC" pitchFamily="66" charset="0"/>
              </a:rPr>
              <a:t>Spilt </a:t>
            </a:r>
            <a:r>
              <a:rPr lang="en-US" i="1" dirty="0" smtClean="0">
                <a:latin typeface="Kristen ITC" pitchFamily="66" charset="0"/>
              </a:rPr>
              <a:t>Milk</a:t>
            </a:r>
            <a:br>
              <a:rPr lang="en-US" i="1" dirty="0" smtClean="0">
                <a:latin typeface="Kristen ITC" pitchFamily="66" charset="0"/>
              </a:rPr>
            </a:br>
            <a:r>
              <a:rPr lang="en-US" dirty="0" smtClean="0">
                <a:latin typeface="Kristen ITC" pitchFamily="66" charset="0"/>
              </a:rPr>
              <a:t>by Charles G. Shaw</a:t>
            </a:r>
            <a:r>
              <a:rPr lang="en-US" i="1" dirty="0" smtClean="0">
                <a:latin typeface="Kristen ITC" pitchFamily="66" charset="0"/>
              </a:rPr>
              <a:t/>
            </a:r>
            <a:br>
              <a:rPr lang="en-US" i="1" dirty="0" smtClean="0">
                <a:latin typeface="Kristen ITC" pitchFamily="66" charset="0"/>
              </a:rPr>
            </a:br>
            <a:endParaRPr lang="en-US" dirty="0">
              <a:latin typeface="Kristen ITC" pitchFamily="66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1000" y="1676400"/>
            <a:ext cx="8458200" cy="5486400"/>
          </a:xfrm>
        </p:spPr>
        <p:txBody>
          <a:bodyPr>
            <a:normAutofit fontScale="92500" lnSpcReduction="10000"/>
          </a:bodyPr>
          <a:lstStyle/>
          <a:p>
            <a:r>
              <a:rPr lang="en-US" b="1" dirty="0" smtClean="0">
                <a:solidFill>
                  <a:schemeClr val="tx1"/>
                </a:solidFill>
                <a:latin typeface="Kristen ITC" pitchFamily="66" charset="0"/>
              </a:rPr>
              <a:t>Encourages using your imagination</a:t>
            </a:r>
          </a:p>
          <a:p>
            <a:endParaRPr lang="en-US" sz="2200" b="1" dirty="0" smtClean="0">
              <a:solidFill>
                <a:schemeClr val="tx1"/>
              </a:solidFill>
              <a:latin typeface="Kristen ITC" pitchFamily="66" charset="0"/>
            </a:endParaRPr>
          </a:p>
          <a:p>
            <a:pPr marL="514350" indent="-514350" algn="l">
              <a:buFont typeface="+mj-lt"/>
              <a:buAutoNum type="arabicPeriod"/>
            </a:pPr>
            <a:r>
              <a:rPr lang="en-US" dirty="0" smtClean="0">
                <a:solidFill>
                  <a:schemeClr val="tx1"/>
                </a:solidFill>
                <a:latin typeface="Kristen ITC" pitchFamily="66" charset="0"/>
              </a:rPr>
              <a:t>Pour a small amount of paint in the center of a piece of construction paper.  Fold the paper in half. Unfold the paper and let dry.  Ask the student what their cloud looks like.  Write their response.  </a:t>
            </a:r>
          </a:p>
          <a:p>
            <a:pPr marL="514350" indent="-514350" algn="l">
              <a:buFont typeface="+mj-lt"/>
              <a:buAutoNum type="arabicPeriod"/>
            </a:pPr>
            <a:r>
              <a:rPr lang="en-US" dirty="0" smtClean="0">
                <a:solidFill>
                  <a:schemeClr val="tx1"/>
                </a:solidFill>
                <a:latin typeface="Kristen ITC" pitchFamily="66" charset="0"/>
              </a:rPr>
              <a:t>Sponge painting – use a sponge to make clouds in different shapes </a:t>
            </a:r>
          </a:p>
          <a:p>
            <a:pPr marL="514350" indent="-514350" algn="l">
              <a:buFont typeface="+mj-lt"/>
              <a:buAutoNum type="arabicPeriod"/>
            </a:pPr>
            <a:r>
              <a:rPr lang="en-US" dirty="0" smtClean="0">
                <a:solidFill>
                  <a:schemeClr val="tx1"/>
                </a:solidFill>
                <a:latin typeface="Kristen ITC" pitchFamily="66" charset="0"/>
              </a:rPr>
              <a:t>Cotton balls – show students how to stretch out the cotton ball to make it look like a cloud</a:t>
            </a:r>
            <a:endParaRPr lang="en-US" dirty="0">
              <a:solidFill>
                <a:schemeClr val="tx1"/>
              </a:solidFill>
              <a:latin typeface="Kristen ITC" pitchFamily="66" charset="0"/>
            </a:endParaRPr>
          </a:p>
          <a:p>
            <a:pPr algn="l"/>
            <a:endParaRPr lang="en-US" dirty="0">
              <a:solidFill>
                <a:schemeClr val="tx1"/>
              </a:solidFill>
              <a:latin typeface="Kristen ITC" pitchFamily="66" charset="0"/>
            </a:endParaRPr>
          </a:p>
          <a:p>
            <a:pPr algn="l"/>
            <a:endParaRPr lang="en-US" dirty="0">
              <a:solidFill>
                <a:schemeClr val="tx1"/>
              </a:solidFill>
              <a:latin typeface="Kristen ITC" pitchFamily="66" charset="0"/>
            </a:endParaRPr>
          </a:p>
        </p:txBody>
      </p:sp>
      <p:pic>
        <p:nvPicPr>
          <p:cNvPr id="12290" name="Picture 2" descr="Cover Image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295400" cy="16192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2400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latin typeface="Kristen ITC" pitchFamily="66" charset="0"/>
              </a:rPr>
              <a:t>Colored Sand </a:t>
            </a:r>
            <a:r>
              <a:rPr lang="en-US" dirty="0" smtClean="0">
                <a:latin typeface="Kristen ITC" pitchFamily="66" charset="0"/>
              </a:rPr>
              <a:t>Art</a:t>
            </a:r>
            <a:br>
              <a:rPr lang="en-US" dirty="0" smtClean="0">
                <a:latin typeface="Kristen ITC" pitchFamily="66" charset="0"/>
              </a:rPr>
            </a:br>
            <a:r>
              <a:rPr lang="en-US" sz="3200" i="1" dirty="0" smtClean="0">
                <a:latin typeface="Kristen ITC" pitchFamily="66" charset="0"/>
              </a:rPr>
              <a:t>Corduroy Goes to the Beach </a:t>
            </a:r>
            <a:r>
              <a:rPr lang="en-US" sz="3200" dirty="0" smtClean="0">
                <a:latin typeface="Kristen ITC" pitchFamily="66" charset="0"/>
              </a:rPr>
              <a:t/>
            </a:r>
            <a:br>
              <a:rPr lang="en-US" sz="3200" dirty="0" smtClean="0">
                <a:latin typeface="Kristen ITC" pitchFamily="66" charset="0"/>
              </a:rPr>
            </a:br>
            <a:r>
              <a:rPr lang="en-US" sz="3200" dirty="0" smtClean="0">
                <a:latin typeface="Kristen ITC" pitchFamily="66" charset="0"/>
              </a:rPr>
              <a:t>by B.G. Hennessy</a:t>
            </a:r>
            <a:endParaRPr lang="en-US" sz="3200" dirty="0">
              <a:latin typeface="Kristen ITC" pitchFamily="66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1000" y="1828800"/>
            <a:ext cx="8458200" cy="5486400"/>
          </a:xfrm>
        </p:spPr>
        <p:txBody>
          <a:bodyPr>
            <a:normAutofit/>
          </a:bodyPr>
          <a:lstStyle/>
          <a:p>
            <a:pPr algn="l"/>
            <a:r>
              <a:rPr lang="en-US" dirty="0" smtClean="0">
                <a:solidFill>
                  <a:schemeClr val="tx1"/>
                </a:solidFill>
                <a:latin typeface="Kristen ITC" pitchFamily="66" charset="0"/>
              </a:rPr>
              <a:t>Place grits in a Ziploc bag, use food coloring to dye grits.  Pour glue in shapes and cover with grits. </a:t>
            </a:r>
          </a:p>
          <a:p>
            <a:pPr algn="l"/>
            <a:r>
              <a:rPr lang="en-US" b="1" dirty="0" smtClean="0">
                <a:solidFill>
                  <a:schemeClr val="tx1"/>
                </a:solidFill>
                <a:latin typeface="Kristen ITC" pitchFamily="66" charset="0"/>
              </a:rPr>
              <a:t>TIPS</a:t>
            </a:r>
            <a:r>
              <a:rPr lang="en-US" b="1" dirty="0" smtClean="0">
                <a:solidFill>
                  <a:schemeClr val="tx1"/>
                </a:solidFill>
                <a:latin typeface="Kristen ITC" pitchFamily="66" charset="0"/>
              </a:rPr>
              <a:t>:</a:t>
            </a:r>
          </a:p>
          <a:p>
            <a:pPr marL="514350" indent="-514350" algn="l">
              <a:buFont typeface="+mj-lt"/>
              <a:buAutoNum type="arabicPeriod"/>
            </a:pPr>
            <a:r>
              <a:rPr lang="en-US" dirty="0" smtClean="0">
                <a:solidFill>
                  <a:schemeClr val="tx1"/>
                </a:solidFill>
                <a:latin typeface="Kristen ITC" pitchFamily="66" charset="0"/>
              </a:rPr>
              <a:t>Model how to properly use the “sand”. </a:t>
            </a:r>
          </a:p>
          <a:p>
            <a:pPr marL="514350" indent="-514350" algn="l">
              <a:buFont typeface="+mj-lt"/>
              <a:buAutoNum type="arabicPeriod"/>
            </a:pPr>
            <a:r>
              <a:rPr lang="en-US" dirty="0" smtClean="0">
                <a:solidFill>
                  <a:schemeClr val="tx1"/>
                </a:solidFill>
                <a:latin typeface="Kristen ITC" pitchFamily="66" charset="0"/>
              </a:rPr>
              <a:t>Teach students to pour the grits onto a piece of paper or back into bowl (depending on level of student).  </a:t>
            </a:r>
          </a:p>
          <a:p>
            <a:pPr marL="514350" indent="-514350" algn="l">
              <a:buFont typeface="+mj-lt"/>
              <a:buAutoNum type="arabicPeriod"/>
            </a:pPr>
            <a:r>
              <a:rPr lang="en-US" dirty="0" smtClean="0">
                <a:solidFill>
                  <a:schemeClr val="tx1"/>
                </a:solidFill>
                <a:latin typeface="Kristen ITC" pitchFamily="66" charset="0"/>
              </a:rPr>
              <a:t>Use ONE color at a time.  </a:t>
            </a:r>
          </a:p>
        </p:txBody>
      </p:sp>
      <p:pic>
        <p:nvPicPr>
          <p:cNvPr id="11266" name="Picture 2" descr="Cover Image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752600" cy="180736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58775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latin typeface="Kristen ITC" pitchFamily="66" charset="0"/>
              </a:rPr>
              <a:t>Coffee </a:t>
            </a:r>
            <a:r>
              <a:rPr lang="en-US" b="1" dirty="0" smtClean="0">
                <a:latin typeface="Kristen ITC" pitchFamily="66" charset="0"/>
              </a:rPr>
              <a:t>Filters</a:t>
            </a:r>
            <a:r>
              <a:rPr lang="en-US" dirty="0" smtClean="0">
                <a:latin typeface="Kristen ITC" pitchFamily="66" charset="0"/>
              </a:rPr>
              <a:t/>
            </a:r>
            <a:br>
              <a:rPr lang="en-US" dirty="0" smtClean="0">
                <a:latin typeface="Kristen ITC" pitchFamily="66" charset="0"/>
              </a:rPr>
            </a:br>
            <a:r>
              <a:rPr lang="en-US" sz="3600" i="1" dirty="0" smtClean="0">
                <a:latin typeface="Kristen ITC" pitchFamily="66" charset="0"/>
              </a:rPr>
              <a:t>The </a:t>
            </a:r>
            <a:r>
              <a:rPr lang="en-US" sz="3600" i="1" dirty="0" smtClean="0">
                <a:latin typeface="Kristen ITC" pitchFamily="66" charset="0"/>
              </a:rPr>
              <a:t>Tiny Seed </a:t>
            </a:r>
            <a:r>
              <a:rPr lang="en-US" sz="3600" i="1" dirty="0" smtClean="0">
                <a:latin typeface="Kristen ITC" pitchFamily="66" charset="0"/>
              </a:rPr>
              <a:t/>
            </a:r>
            <a:br>
              <a:rPr lang="en-US" sz="3600" i="1" dirty="0" smtClean="0">
                <a:latin typeface="Kristen ITC" pitchFamily="66" charset="0"/>
              </a:rPr>
            </a:br>
            <a:r>
              <a:rPr lang="en-US" sz="3600" dirty="0" smtClean="0">
                <a:latin typeface="Kristen ITC" pitchFamily="66" charset="0"/>
              </a:rPr>
              <a:t>by </a:t>
            </a:r>
            <a:r>
              <a:rPr lang="en-US" sz="3600" dirty="0" smtClean="0">
                <a:latin typeface="Kristen ITC" pitchFamily="66" charset="0"/>
              </a:rPr>
              <a:t>Eric Carle</a:t>
            </a:r>
            <a:r>
              <a:rPr lang="en-US" dirty="0" smtClean="0">
                <a:latin typeface="Kristen ITC" pitchFamily="66" charset="0"/>
              </a:rPr>
              <a:t/>
            </a:r>
            <a:br>
              <a:rPr lang="en-US" dirty="0" smtClean="0">
                <a:latin typeface="Kristen ITC" pitchFamily="66" charset="0"/>
              </a:rPr>
            </a:br>
            <a:endParaRPr lang="en-US" dirty="0">
              <a:latin typeface="Kristen ITC" pitchFamily="66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1000" y="1828800"/>
            <a:ext cx="8458200" cy="5486400"/>
          </a:xfrm>
        </p:spPr>
        <p:txBody>
          <a:bodyPr>
            <a:normAutofit/>
          </a:bodyPr>
          <a:lstStyle/>
          <a:p>
            <a:pPr algn="l"/>
            <a:endParaRPr lang="en-US" dirty="0" smtClean="0">
              <a:solidFill>
                <a:schemeClr val="tx1"/>
              </a:solidFill>
              <a:latin typeface="Kristen ITC" pitchFamily="66" charset="0"/>
            </a:endParaRPr>
          </a:p>
          <a:p>
            <a:pPr algn="l"/>
            <a:r>
              <a:rPr lang="en-US" dirty="0" smtClean="0">
                <a:solidFill>
                  <a:schemeClr val="tx1"/>
                </a:solidFill>
                <a:latin typeface="Kristen ITC" pitchFamily="66" charset="0"/>
              </a:rPr>
              <a:t>Color </a:t>
            </a:r>
            <a:r>
              <a:rPr lang="en-US" dirty="0" smtClean="0">
                <a:solidFill>
                  <a:schemeClr val="tx1"/>
                </a:solidFill>
                <a:latin typeface="Kristen ITC" pitchFamily="66" charset="0"/>
              </a:rPr>
              <a:t>coffee filters using </a:t>
            </a:r>
            <a:r>
              <a:rPr lang="en-US" dirty="0" smtClean="0">
                <a:solidFill>
                  <a:schemeClr val="tx1"/>
                </a:solidFill>
                <a:latin typeface="Kristen ITC" pitchFamily="66" charset="0"/>
              </a:rPr>
              <a:t>markers </a:t>
            </a:r>
            <a:r>
              <a:rPr lang="en-US" dirty="0" smtClean="0">
                <a:solidFill>
                  <a:schemeClr val="tx1"/>
                </a:solidFill>
                <a:latin typeface="Kristen ITC" pitchFamily="66" charset="0"/>
              </a:rPr>
              <a:t>and </a:t>
            </a:r>
            <a:r>
              <a:rPr lang="en-US" dirty="0" smtClean="0">
                <a:solidFill>
                  <a:schemeClr val="tx1"/>
                </a:solidFill>
                <a:latin typeface="Kristen ITC" pitchFamily="66" charset="0"/>
              </a:rPr>
              <a:t>spray with water to make colors bleed </a:t>
            </a:r>
            <a:r>
              <a:rPr lang="en-US" dirty="0" smtClean="0">
                <a:solidFill>
                  <a:schemeClr val="tx1"/>
                </a:solidFill>
                <a:latin typeface="Kristen ITC" pitchFamily="66" charset="0"/>
              </a:rPr>
              <a:t>. </a:t>
            </a:r>
            <a:r>
              <a:rPr lang="en-US" dirty="0" smtClean="0">
                <a:solidFill>
                  <a:schemeClr val="tx1"/>
                </a:solidFill>
                <a:latin typeface="Kristen ITC" pitchFamily="66" charset="0"/>
              </a:rPr>
              <a:t>Then, </a:t>
            </a:r>
            <a:r>
              <a:rPr lang="en-US" dirty="0" smtClean="0">
                <a:solidFill>
                  <a:schemeClr val="tx1"/>
                </a:solidFill>
                <a:latin typeface="Kristen ITC" pitchFamily="66" charset="0"/>
              </a:rPr>
              <a:t>make </a:t>
            </a:r>
            <a:r>
              <a:rPr lang="en-US" dirty="0" smtClean="0">
                <a:solidFill>
                  <a:schemeClr val="tx1"/>
                </a:solidFill>
                <a:latin typeface="Kristen ITC" pitchFamily="66" charset="0"/>
              </a:rPr>
              <a:t>flowers by grabbing the middle of the coffee filter and twisting a pipe cleaner around for the stem.  </a:t>
            </a:r>
          </a:p>
          <a:p>
            <a:pPr algn="l"/>
            <a:endParaRPr lang="en-US" dirty="0" smtClean="0">
              <a:solidFill>
                <a:schemeClr val="tx1"/>
              </a:solidFill>
              <a:latin typeface="Kristen ITC" pitchFamily="66" charset="0"/>
            </a:endParaRPr>
          </a:p>
          <a:p>
            <a:pPr algn="l"/>
            <a:r>
              <a:rPr lang="en-US" dirty="0" smtClean="0">
                <a:solidFill>
                  <a:schemeClr val="tx1"/>
                </a:solidFill>
                <a:latin typeface="Kristen ITC" pitchFamily="66" charset="0"/>
              </a:rPr>
              <a:t>Make great gifts! </a:t>
            </a:r>
            <a:r>
              <a:rPr lang="en-US" dirty="0" smtClean="0">
                <a:solidFill>
                  <a:schemeClr val="tx1"/>
                </a:solidFill>
                <a:latin typeface="Kristen ITC" pitchFamily="66" charset="0"/>
                <a:sym typeface="Wingdings" pitchFamily="2" charset="2"/>
              </a:rPr>
              <a:t> </a:t>
            </a:r>
            <a:endParaRPr lang="en-US" dirty="0" smtClean="0">
              <a:solidFill>
                <a:schemeClr val="tx1"/>
              </a:solidFill>
              <a:latin typeface="Kristen ITC" pitchFamily="66" charset="0"/>
            </a:endParaRPr>
          </a:p>
          <a:p>
            <a:pPr algn="l"/>
            <a:endParaRPr lang="en-US" dirty="0">
              <a:solidFill>
                <a:schemeClr val="tx1"/>
              </a:solidFill>
              <a:latin typeface="Kristen ITC" pitchFamily="66" charset="0"/>
            </a:endParaRPr>
          </a:p>
          <a:p>
            <a:pPr algn="l"/>
            <a:endParaRPr lang="en-US" dirty="0">
              <a:solidFill>
                <a:schemeClr val="tx1"/>
              </a:solidFill>
              <a:latin typeface="Kristen ITC" pitchFamily="66" charset="0"/>
            </a:endParaRPr>
          </a:p>
        </p:txBody>
      </p:sp>
      <p:pic>
        <p:nvPicPr>
          <p:cNvPr id="10242" name="Picture 2" descr="The Tiny Seed by Eric Carle: Book Cover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0"/>
            <a:ext cx="1524000" cy="21640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53975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latin typeface="Kristen ITC" pitchFamily="66" charset="0"/>
              </a:rPr>
              <a:t>NOODLES</a:t>
            </a:r>
            <a:br>
              <a:rPr lang="en-US" dirty="0" smtClean="0">
                <a:latin typeface="Kristen ITC" pitchFamily="66" charset="0"/>
              </a:rPr>
            </a:br>
            <a:r>
              <a:rPr lang="en-US" sz="3600" i="1" dirty="0" smtClean="0">
                <a:latin typeface="Kristen ITC" pitchFamily="66" charset="0"/>
              </a:rPr>
              <a:t>Bones, Bones, Dinosaur Bones </a:t>
            </a:r>
            <a:br>
              <a:rPr lang="en-US" sz="3600" i="1" dirty="0" smtClean="0">
                <a:latin typeface="Kristen ITC" pitchFamily="66" charset="0"/>
              </a:rPr>
            </a:br>
            <a:r>
              <a:rPr lang="en-US" sz="3600" dirty="0" smtClean="0">
                <a:latin typeface="Kristen ITC" pitchFamily="66" charset="0"/>
              </a:rPr>
              <a:t>by Byron Barton</a:t>
            </a:r>
            <a:endParaRPr lang="en-US" sz="3600" dirty="0">
              <a:latin typeface="Kristen ITC" pitchFamily="66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1000" y="1676400"/>
            <a:ext cx="8458200" cy="5486400"/>
          </a:xfrm>
        </p:spPr>
        <p:txBody>
          <a:bodyPr>
            <a:normAutofit/>
          </a:bodyPr>
          <a:lstStyle/>
          <a:p>
            <a:pPr algn="l"/>
            <a:r>
              <a:rPr lang="en-US" dirty="0" smtClean="0">
                <a:solidFill>
                  <a:schemeClr val="tx1"/>
                </a:solidFill>
                <a:latin typeface="Kristen ITC" pitchFamily="66" charset="0"/>
              </a:rPr>
              <a:t>Create dinosaur skeletons with different kinds of noodles. </a:t>
            </a:r>
          </a:p>
          <a:p>
            <a:pPr algn="l"/>
            <a:endParaRPr lang="en-US" sz="2000" i="1" dirty="0" smtClean="0">
              <a:solidFill>
                <a:schemeClr val="tx1"/>
              </a:solidFill>
              <a:latin typeface="Kristen ITC" pitchFamily="66" charset="0"/>
            </a:endParaRPr>
          </a:p>
          <a:p>
            <a:pPr algn="l"/>
            <a:r>
              <a:rPr lang="en-US" dirty="0" smtClean="0">
                <a:solidFill>
                  <a:schemeClr val="tx1"/>
                </a:solidFill>
                <a:latin typeface="Kristen ITC" pitchFamily="66" charset="0"/>
              </a:rPr>
              <a:t>Make colored noodles for necklaces, sorting, collage items. </a:t>
            </a:r>
            <a:endParaRPr lang="en-US" dirty="0" smtClean="0">
              <a:solidFill>
                <a:schemeClr val="tx1"/>
              </a:solidFill>
              <a:latin typeface="Kristen ITC" pitchFamily="66" charset="0"/>
            </a:endParaRPr>
          </a:p>
          <a:p>
            <a:pPr algn="l"/>
            <a:r>
              <a:rPr lang="en-US" dirty="0" smtClean="0">
                <a:solidFill>
                  <a:schemeClr val="tx1"/>
                </a:solidFill>
                <a:latin typeface="Kristen ITC" pitchFamily="66" charset="0"/>
              </a:rPr>
              <a:t> </a:t>
            </a:r>
            <a:endParaRPr lang="en-US" dirty="0" smtClean="0">
              <a:solidFill>
                <a:schemeClr val="tx1"/>
              </a:solidFill>
              <a:latin typeface="Kristen ITC" pitchFamily="66" charset="0"/>
            </a:endParaRPr>
          </a:p>
          <a:p>
            <a:pPr algn="l"/>
            <a:r>
              <a:rPr lang="en-US" dirty="0" smtClean="0">
                <a:solidFill>
                  <a:schemeClr val="tx1"/>
                </a:solidFill>
                <a:latin typeface="Kristen ITC" pitchFamily="66" charset="0"/>
              </a:rPr>
              <a:t>To dye noodles use food coloring and a couple drops of rubbing alcohol in a Ziploc bag.  Lay out on wax paper or a cookie sheet to dry.  </a:t>
            </a:r>
          </a:p>
          <a:p>
            <a:pPr algn="l"/>
            <a:endParaRPr lang="en-US" dirty="0">
              <a:solidFill>
                <a:schemeClr val="tx1"/>
              </a:solidFill>
              <a:latin typeface="Kristen ITC" pitchFamily="66" charset="0"/>
            </a:endParaRPr>
          </a:p>
          <a:p>
            <a:pPr algn="l"/>
            <a:endParaRPr lang="en-US" dirty="0">
              <a:solidFill>
                <a:schemeClr val="tx1"/>
              </a:solidFill>
              <a:latin typeface="Kristen ITC" pitchFamily="66" charset="0"/>
            </a:endParaRPr>
          </a:p>
        </p:txBody>
      </p:sp>
      <p:pic>
        <p:nvPicPr>
          <p:cNvPr id="9218" name="Picture 2" descr="Cover Image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9743" y="76200"/>
            <a:ext cx="1709057" cy="14954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Autofit/>
          </a:bodyPr>
          <a:lstStyle/>
          <a:p>
            <a:r>
              <a:rPr lang="en-US" sz="7200" b="1" dirty="0" smtClean="0">
                <a:solidFill>
                  <a:schemeClr val="accent1">
                    <a:lumMod val="50000"/>
                  </a:schemeClr>
                </a:solidFill>
                <a:latin typeface="Comic Sans MS" pitchFamily="66" charset="0"/>
              </a:rPr>
              <a:t>My Goal</a:t>
            </a:r>
            <a:endParaRPr lang="en-US" sz="7200" b="1" dirty="0">
              <a:solidFill>
                <a:schemeClr val="accent1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28800"/>
            <a:ext cx="8229600" cy="4800600"/>
          </a:xfrm>
        </p:spPr>
        <p:txBody>
          <a:bodyPr>
            <a:normAutofit lnSpcReduction="10000"/>
          </a:bodyPr>
          <a:lstStyle/>
          <a:p>
            <a:pPr marL="514350" indent="-514350" algn="ctr">
              <a:buNone/>
            </a:pPr>
            <a:r>
              <a:rPr lang="en-US" sz="5400" b="1" dirty="0" smtClean="0">
                <a:solidFill>
                  <a:srgbClr val="003366"/>
                </a:solidFill>
                <a:latin typeface="Comic Sans MS" pitchFamily="64" charset="0"/>
              </a:rPr>
              <a:t>To </a:t>
            </a:r>
            <a:r>
              <a:rPr lang="en-US" sz="5400" b="1" dirty="0" smtClean="0">
                <a:solidFill>
                  <a:srgbClr val="003366"/>
                </a:solidFill>
                <a:latin typeface="Comic Sans MS" pitchFamily="64" charset="0"/>
              </a:rPr>
              <a:t>instill a love of learning in every child I teach and </a:t>
            </a:r>
          </a:p>
          <a:p>
            <a:pPr algn="ctr">
              <a:buClr>
                <a:srgbClr val="003366"/>
              </a:buClr>
              <a:buFont typeface="Comic Sans MS" pitchFamily="64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5400" b="1" dirty="0" smtClean="0">
                <a:solidFill>
                  <a:srgbClr val="003366"/>
                </a:solidFill>
                <a:latin typeface="Comic Sans MS" pitchFamily="64" charset="0"/>
              </a:rPr>
              <a:t>for my students to love reading so much that they </a:t>
            </a:r>
            <a:r>
              <a:rPr lang="en-US" sz="5400" b="1" i="1" dirty="0" smtClean="0">
                <a:solidFill>
                  <a:srgbClr val="003366"/>
                </a:solidFill>
                <a:latin typeface="Comic Sans MS" pitchFamily="64" charset="0"/>
              </a:rPr>
              <a:t>choose</a:t>
            </a:r>
            <a:r>
              <a:rPr lang="en-US" sz="5400" b="1" dirty="0" smtClean="0">
                <a:solidFill>
                  <a:srgbClr val="003366"/>
                </a:solidFill>
                <a:latin typeface="Comic Sans MS" pitchFamily="64" charset="0"/>
              </a:rPr>
              <a:t> to read! </a:t>
            </a:r>
          </a:p>
          <a:p>
            <a:pPr marL="514350" indent="-514350"/>
            <a:endParaRPr lang="en-US" sz="4400" dirty="0" smtClean="0"/>
          </a:p>
          <a:p>
            <a:pPr marL="514350" indent="-514350">
              <a:buFont typeface="+mj-lt"/>
              <a:buAutoNum type="arabicPeriod"/>
            </a:pPr>
            <a:endParaRPr lang="en-US" dirty="0" smtClean="0"/>
          </a:p>
          <a:p>
            <a:pPr marL="514350" indent="-514350">
              <a:buNone/>
            </a:pPr>
            <a:endParaRPr 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457201"/>
            <a:ext cx="2743200" cy="1219199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pic>
        <p:nvPicPr>
          <p:cNvPr id="1028" name="Picture 4" descr="C:\Users\Julie\AppData\Local\Microsoft\Windows\Temporary Internet Files\Content.IE5\1DM038WK\MCBD09486_0000[1].wm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86600" y="0"/>
            <a:ext cx="1789481" cy="168523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-228600"/>
            <a:ext cx="7772400" cy="1470025"/>
          </a:xfrm>
        </p:spPr>
        <p:txBody>
          <a:bodyPr/>
          <a:lstStyle/>
          <a:p>
            <a:r>
              <a:rPr lang="en-US" dirty="0" smtClean="0">
                <a:latin typeface="Kristen ITC" pitchFamily="66" charset="0"/>
              </a:rPr>
              <a:t>Tips for Cutting</a:t>
            </a:r>
            <a:endParaRPr lang="en-US" dirty="0">
              <a:latin typeface="Kristen ITC" pitchFamily="66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1000" y="1143000"/>
            <a:ext cx="8458200" cy="5486400"/>
          </a:xfrm>
        </p:spPr>
        <p:txBody>
          <a:bodyPr>
            <a:normAutofit/>
          </a:bodyPr>
          <a:lstStyle/>
          <a:p>
            <a:pPr algn="l"/>
            <a:r>
              <a:rPr lang="en-US" dirty="0" smtClean="0">
                <a:solidFill>
                  <a:schemeClr val="tx1"/>
                </a:solidFill>
                <a:latin typeface="Kristen ITC" pitchFamily="66" charset="0"/>
              </a:rPr>
              <a:t>Cutting takes practice </a:t>
            </a:r>
          </a:p>
          <a:p>
            <a:pPr algn="l"/>
            <a:endParaRPr lang="en-US" dirty="0" smtClean="0">
              <a:solidFill>
                <a:schemeClr val="tx1"/>
              </a:solidFill>
              <a:latin typeface="Kristen ITC" pitchFamily="66" charset="0"/>
            </a:endParaRPr>
          </a:p>
          <a:p>
            <a:pPr algn="l"/>
            <a:r>
              <a:rPr lang="en-US" dirty="0" smtClean="0">
                <a:solidFill>
                  <a:schemeClr val="tx1"/>
                </a:solidFill>
                <a:latin typeface="Kristen ITC" pitchFamily="66" charset="0"/>
              </a:rPr>
              <a:t>Children often get lost in the task of cutting and are not concerned with the end product. Remember </a:t>
            </a:r>
            <a:r>
              <a:rPr lang="en-US" dirty="0" smtClean="0">
                <a:solidFill>
                  <a:schemeClr val="tx1"/>
                </a:solidFill>
                <a:latin typeface="Kristen ITC" pitchFamily="66" charset="0"/>
              </a:rPr>
              <a:t>Process! </a:t>
            </a:r>
            <a:endParaRPr lang="en-US" dirty="0" smtClean="0">
              <a:solidFill>
                <a:schemeClr val="tx1"/>
              </a:solidFill>
              <a:latin typeface="Kristen ITC" pitchFamily="66" charset="0"/>
            </a:endParaRPr>
          </a:p>
          <a:p>
            <a:pPr algn="l"/>
            <a:endParaRPr lang="en-US" dirty="0" smtClean="0">
              <a:solidFill>
                <a:schemeClr val="tx1"/>
              </a:solidFill>
              <a:latin typeface="Kristen ITC" pitchFamily="66" charset="0"/>
            </a:endParaRPr>
          </a:p>
          <a:p>
            <a:pPr algn="l"/>
            <a:r>
              <a:rPr lang="en-US" dirty="0" smtClean="0">
                <a:solidFill>
                  <a:schemeClr val="tx1"/>
                </a:solidFill>
                <a:latin typeface="Kristen ITC" pitchFamily="66" charset="0"/>
              </a:rPr>
              <a:t>Tearing paper and cutting play dough builds fine motor skills.    </a:t>
            </a:r>
            <a:endParaRPr lang="en-US" dirty="0" smtClean="0">
              <a:solidFill>
                <a:schemeClr val="tx1"/>
              </a:solidFill>
              <a:latin typeface="Kristen ITC" pitchFamily="66" charset="0"/>
            </a:endParaRPr>
          </a:p>
          <a:p>
            <a:pPr algn="l"/>
            <a:endParaRPr lang="en-US" dirty="0" smtClean="0">
              <a:solidFill>
                <a:schemeClr val="tx1"/>
              </a:solidFill>
              <a:latin typeface="Kristen ITC" pitchFamily="66" charset="0"/>
            </a:endParaRPr>
          </a:p>
          <a:p>
            <a:pPr algn="l"/>
            <a:endParaRPr lang="en-US" dirty="0">
              <a:solidFill>
                <a:schemeClr val="tx1"/>
              </a:solidFill>
              <a:latin typeface="Kristen ITC" pitchFamily="66" charset="0"/>
            </a:endParaRPr>
          </a:p>
        </p:txBody>
      </p:sp>
      <p:pic>
        <p:nvPicPr>
          <p:cNvPr id="8193" name="Picture 1" descr="C:\Users\Julie\AppData\Local\Microsoft\Windows\Temporary Internet Files\Content.IE5\1DM038WK\MCj02330580000[1]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7290303" y="0"/>
            <a:ext cx="1853697" cy="224978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-228600"/>
            <a:ext cx="7772400" cy="1470025"/>
          </a:xfrm>
        </p:spPr>
        <p:txBody>
          <a:bodyPr/>
          <a:lstStyle/>
          <a:p>
            <a:r>
              <a:rPr lang="en-US" dirty="0" smtClean="0">
                <a:latin typeface="Kristen ITC" pitchFamily="66" charset="0"/>
              </a:rPr>
              <a:t>Tips for </a:t>
            </a:r>
            <a:r>
              <a:rPr lang="en-US" dirty="0" smtClean="0">
                <a:latin typeface="Kristen ITC" pitchFamily="66" charset="0"/>
              </a:rPr>
              <a:t>Painting</a:t>
            </a:r>
            <a:endParaRPr lang="en-US" dirty="0">
              <a:latin typeface="Kristen ITC" pitchFamily="66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1000" y="1143000"/>
            <a:ext cx="8458200" cy="5486400"/>
          </a:xfrm>
        </p:spPr>
        <p:txBody>
          <a:bodyPr>
            <a:normAutofit lnSpcReduction="10000"/>
          </a:bodyPr>
          <a:lstStyle/>
          <a:p>
            <a:pPr algn="l"/>
            <a:r>
              <a:rPr lang="en-US" dirty="0" smtClean="0">
                <a:solidFill>
                  <a:schemeClr val="tx1"/>
                </a:solidFill>
                <a:latin typeface="Kristen ITC" pitchFamily="66" charset="0"/>
              </a:rPr>
              <a:t>Add liquid soap to extend the life of paint and make clean up easier! </a:t>
            </a:r>
          </a:p>
          <a:p>
            <a:pPr algn="l"/>
            <a:endParaRPr lang="en-US" dirty="0" smtClean="0">
              <a:solidFill>
                <a:schemeClr val="tx1"/>
              </a:solidFill>
              <a:latin typeface="Kristen ITC" pitchFamily="66" charset="0"/>
            </a:endParaRPr>
          </a:p>
          <a:p>
            <a:pPr algn="l"/>
            <a:r>
              <a:rPr lang="en-US" dirty="0" smtClean="0">
                <a:solidFill>
                  <a:schemeClr val="tx1"/>
                </a:solidFill>
                <a:latin typeface="Kristen ITC" pitchFamily="66" charset="0"/>
              </a:rPr>
              <a:t>Use gadgets –empty spools of thread, balls, sponges, rings, etc. </a:t>
            </a:r>
          </a:p>
          <a:p>
            <a:pPr algn="l"/>
            <a:endParaRPr lang="en-US" dirty="0" smtClean="0">
              <a:solidFill>
                <a:schemeClr val="tx1"/>
              </a:solidFill>
              <a:latin typeface="Kristen ITC" pitchFamily="66" charset="0"/>
            </a:endParaRPr>
          </a:p>
          <a:p>
            <a:pPr algn="l"/>
            <a:r>
              <a:rPr lang="en-US" dirty="0" smtClean="0">
                <a:solidFill>
                  <a:schemeClr val="tx1"/>
                </a:solidFill>
                <a:latin typeface="Kristen ITC" pitchFamily="66" charset="0"/>
              </a:rPr>
              <a:t>Add fingerprints whenever you can!  Fingers make great apples &amp; giraffe spots.</a:t>
            </a:r>
          </a:p>
          <a:p>
            <a:pPr algn="l"/>
            <a:endParaRPr lang="en-US" dirty="0" smtClean="0">
              <a:solidFill>
                <a:schemeClr val="tx1"/>
              </a:solidFill>
              <a:latin typeface="Kristen ITC" pitchFamily="66" charset="0"/>
            </a:endParaRPr>
          </a:p>
          <a:p>
            <a:pPr algn="l"/>
            <a:r>
              <a:rPr lang="en-US" dirty="0" smtClean="0">
                <a:solidFill>
                  <a:schemeClr val="tx1"/>
                </a:solidFill>
                <a:latin typeface="Kristen ITC" pitchFamily="66" charset="0"/>
              </a:rPr>
              <a:t>Paint to music! </a:t>
            </a:r>
          </a:p>
          <a:p>
            <a:pPr algn="l"/>
            <a:endParaRPr lang="en-US" dirty="0" smtClean="0">
              <a:solidFill>
                <a:schemeClr val="tx1"/>
              </a:solidFill>
              <a:latin typeface="Kristen ITC" pitchFamily="66" charset="0"/>
            </a:endParaRPr>
          </a:p>
          <a:p>
            <a:pPr algn="l"/>
            <a:endParaRPr lang="en-US" dirty="0">
              <a:solidFill>
                <a:schemeClr val="tx1"/>
              </a:solidFill>
              <a:latin typeface="Kristen ITC" pitchFamily="66" charset="0"/>
            </a:endParaRPr>
          </a:p>
        </p:txBody>
      </p:sp>
      <p:pic>
        <p:nvPicPr>
          <p:cNvPr id="8193" name="Picture 1" descr="C:\Users\Julie\AppData\Local\Microsoft\Windows\Temporary Internet Files\Content.IE5\1DM038WK\MCj02330580000[1]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7290303" y="0"/>
            <a:ext cx="1853697" cy="224978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-228600"/>
            <a:ext cx="7772400" cy="1470025"/>
          </a:xfrm>
        </p:spPr>
        <p:txBody>
          <a:bodyPr/>
          <a:lstStyle/>
          <a:p>
            <a:r>
              <a:rPr lang="en-US" dirty="0" smtClean="0">
                <a:latin typeface="Kristen ITC" pitchFamily="66" charset="0"/>
              </a:rPr>
              <a:t>Remember to…</a:t>
            </a:r>
            <a:endParaRPr lang="en-US" dirty="0">
              <a:latin typeface="Kristen ITC" pitchFamily="66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1000" y="990600"/>
            <a:ext cx="8458200" cy="5486400"/>
          </a:xfrm>
        </p:spPr>
        <p:txBody>
          <a:bodyPr>
            <a:normAutofit/>
          </a:bodyPr>
          <a:lstStyle/>
          <a:p>
            <a:pPr algn="l">
              <a:lnSpc>
                <a:spcPct val="150000"/>
              </a:lnSpc>
            </a:pPr>
            <a:r>
              <a:rPr lang="en-US" dirty="0" smtClean="0">
                <a:solidFill>
                  <a:schemeClr val="tx1"/>
                </a:solidFill>
                <a:latin typeface="Kristen ITC" pitchFamily="66" charset="0"/>
              </a:rPr>
              <a:t>Accept the children’s scribbles </a:t>
            </a:r>
          </a:p>
          <a:p>
            <a:pPr algn="l">
              <a:lnSpc>
                <a:spcPct val="150000"/>
              </a:lnSpc>
            </a:pPr>
            <a:r>
              <a:rPr lang="en-US" dirty="0" smtClean="0">
                <a:solidFill>
                  <a:schemeClr val="tx1"/>
                </a:solidFill>
                <a:latin typeface="Kristen ITC" pitchFamily="66" charset="0"/>
              </a:rPr>
              <a:t>Value their work </a:t>
            </a:r>
          </a:p>
          <a:p>
            <a:pPr algn="l">
              <a:lnSpc>
                <a:spcPct val="150000"/>
              </a:lnSpc>
            </a:pPr>
            <a:r>
              <a:rPr lang="en-US" dirty="0" smtClean="0">
                <a:solidFill>
                  <a:schemeClr val="tx1"/>
                </a:solidFill>
                <a:latin typeface="Kristen ITC" pitchFamily="66" charset="0"/>
              </a:rPr>
              <a:t>Encourage students to use a variety of materials.  </a:t>
            </a:r>
          </a:p>
          <a:p>
            <a:pPr algn="l">
              <a:lnSpc>
                <a:spcPct val="150000"/>
              </a:lnSpc>
            </a:pPr>
            <a:r>
              <a:rPr lang="en-US" dirty="0" smtClean="0">
                <a:solidFill>
                  <a:schemeClr val="tx1"/>
                </a:solidFill>
                <a:latin typeface="Kristen ITC" pitchFamily="66" charset="0"/>
              </a:rPr>
              <a:t>Have art materials available through the day and change the materials out.  </a:t>
            </a:r>
          </a:p>
          <a:p>
            <a:pPr algn="l"/>
            <a:endParaRPr lang="en-US" dirty="0" smtClean="0">
              <a:solidFill>
                <a:schemeClr val="tx1"/>
              </a:solidFill>
              <a:latin typeface="Kristen ITC" pitchFamily="66" charset="0"/>
            </a:endParaRPr>
          </a:p>
          <a:p>
            <a:pPr algn="l"/>
            <a:endParaRPr lang="en-US" dirty="0">
              <a:solidFill>
                <a:schemeClr val="tx1"/>
              </a:solidFill>
              <a:latin typeface="Kristen ITC" pitchFamily="66" charset="0"/>
            </a:endParaRPr>
          </a:p>
          <a:p>
            <a:pPr algn="l"/>
            <a:endParaRPr lang="en-US" dirty="0">
              <a:solidFill>
                <a:schemeClr val="tx1"/>
              </a:solidFill>
              <a:latin typeface="Kristen ITC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1295400"/>
            <a:ext cx="9144000" cy="3886200"/>
          </a:xfrm>
        </p:spPr>
        <p:txBody>
          <a:bodyPr>
            <a:noAutofit/>
          </a:bodyPr>
          <a:lstStyle/>
          <a:p>
            <a:r>
              <a:rPr lang="en-US" sz="7200" b="1" dirty="0" smtClean="0">
                <a:solidFill>
                  <a:schemeClr val="accent1">
                    <a:lumMod val="50000"/>
                  </a:schemeClr>
                </a:solidFill>
                <a:latin typeface="Kristen ITC" pitchFamily="66" charset="0"/>
              </a:rPr>
              <a:t>Don’t Forget to</a:t>
            </a:r>
            <a:br>
              <a:rPr lang="en-US" sz="7200" b="1" dirty="0" smtClean="0">
                <a:solidFill>
                  <a:schemeClr val="accent1">
                    <a:lumMod val="50000"/>
                  </a:schemeClr>
                </a:solidFill>
                <a:latin typeface="Kristen ITC" pitchFamily="66" charset="0"/>
              </a:rPr>
            </a:br>
            <a:r>
              <a:rPr lang="en-US" sz="7200" b="1" dirty="0" smtClean="0">
                <a:solidFill>
                  <a:schemeClr val="accent1">
                    <a:lumMod val="50000"/>
                  </a:schemeClr>
                </a:solidFill>
                <a:latin typeface="Kristen ITC" pitchFamily="66" charset="0"/>
              </a:rPr>
              <a:t>READ, READ, READ </a:t>
            </a:r>
            <a:br>
              <a:rPr lang="en-US" sz="7200" b="1" dirty="0" smtClean="0">
                <a:solidFill>
                  <a:schemeClr val="accent1">
                    <a:lumMod val="50000"/>
                  </a:schemeClr>
                </a:solidFill>
                <a:latin typeface="Kristen ITC" pitchFamily="66" charset="0"/>
              </a:rPr>
            </a:br>
            <a:r>
              <a:rPr lang="en-US" sz="7200" b="1" dirty="0" smtClean="0">
                <a:solidFill>
                  <a:schemeClr val="accent1">
                    <a:lumMod val="50000"/>
                  </a:schemeClr>
                </a:solidFill>
                <a:latin typeface="Kristen ITC" pitchFamily="66" charset="0"/>
              </a:rPr>
              <a:t>and Have FUN! </a:t>
            </a:r>
            <a:endParaRPr lang="en-US" sz="7200" b="1" dirty="0">
              <a:solidFill>
                <a:schemeClr val="accent1">
                  <a:lumMod val="50000"/>
                </a:schemeClr>
              </a:solidFill>
              <a:latin typeface="Kristen ITC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1524000"/>
            <a:ext cx="8153400" cy="1466850"/>
          </a:xfrm>
        </p:spPr>
        <p:txBody>
          <a:bodyPr>
            <a:noAutofit/>
          </a:bodyPr>
          <a:lstStyle/>
          <a:p>
            <a:r>
              <a:rPr lang="en-US" sz="7200" b="1" dirty="0" smtClean="0">
                <a:latin typeface="Kristen ITC" pitchFamily="66" charset="0"/>
              </a:rPr>
              <a:t>Questions???</a:t>
            </a:r>
            <a:r>
              <a:rPr lang="en-US" sz="5400" b="1" i="1" dirty="0" smtClean="0">
                <a:latin typeface="Kristen ITC" pitchFamily="66" charset="0"/>
              </a:rPr>
              <a:t/>
            </a:r>
            <a:br>
              <a:rPr lang="en-US" sz="5400" b="1" i="1" dirty="0" smtClean="0">
                <a:latin typeface="Kristen ITC" pitchFamily="66" charset="0"/>
              </a:rPr>
            </a:br>
            <a:r>
              <a:rPr lang="en-US" sz="5400" b="1" i="1" dirty="0" smtClean="0">
                <a:latin typeface="Kristen ITC" pitchFamily="66" charset="0"/>
              </a:rPr>
              <a:t/>
            </a:r>
            <a:br>
              <a:rPr lang="en-US" sz="5400" b="1" i="1" dirty="0" smtClean="0">
                <a:latin typeface="Kristen ITC" pitchFamily="66" charset="0"/>
              </a:rPr>
            </a:br>
            <a:r>
              <a:rPr lang="en-US" sz="5400" b="1" dirty="0" smtClean="0">
                <a:latin typeface="Kristen ITC" pitchFamily="66" charset="0"/>
              </a:rPr>
              <a:t>Thank you for </a:t>
            </a:r>
            <a:br>
              <a:rPr lang="en-US" sz="5400" b="1" dirty="0" smtClean="0">
                <a:latin typeface="Kristen ITC" pitchFamily="66" charset="0"/>
              </a:rPr>
            </a:br>
            <a:r>
              <a:rPr lang="en-US" sz="5400" b="1" dirty="0" smtClean="0">
                <a:latin typeface="Kristen ITC" pitchFamily="66" charset="0"/>
              </a:rPr>
              <a:t>your time! </a:t>
            </a:r>
            <a:endParaRPr lang="en-US" sz="5400" b="1" dirty="0">
              <a:latin typeface="Kristen ITC" pitchFamily="66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4495800"/>
            <a:ext cx="7848600" cy="2438400"/>
          </a:xfrm>
        </p:spPr>
        <p:txBody>
          <a:bodyPr>
            <a:normAutofit fontScale="70000" lnSpcReduction="20000"/>
          </a:bodyPr>
          <a:lstStyle/>
          <a:p>
            <a:r>
              <a:rPr lang="en-US" sz="4400" dirty="0" smtClean="0">
                <a:solidFill>
                  <a:schemeClr val="tx1"/>
                </a:solidFill>
                <a:latin typeface="Kristen ITC" pitchFamily="66" charset="0"/>
              </a:rPr>
              <a:t>Feel free to contact me </a:t>
            </a:r>
          </a:p>
          <a:p>
            <a:r>
              <a:rPr lang="en-US" sz="4400" dirty="0" smtClean="0">
                <a:solidFill>
                  <a:schemeClr val="tx1"/>
                </a:solidFill>
                <a:latin typeface="Kristen ITC" pitchFamily="66" charset="0"/>
              </a:rPr>
              <a:t>for further information, </a:t>
            </a:r>
          </a:p>
          <a:p>
            <a:r>
              <a:rPr lang="en-US" sz="4400" dirty="0" smtClean="0">
                <a:solidFill>
                  <a:schemeClr val="tx1"/>
                </a:solidFill>
                <a:latin typeface="Kristen ITC" pitchFamily="66" charset="0"/>
              </a:rPr>
              <a:t>workshops </a:t>
            </a:r>
          </a:p>
          <a:p>
            <a:r>
              <a:rPr lang="en-US" sz="4400" dirty="0" smtClean="0">
                <a:solidFill>
                  <a:schemeClr val="tx1"/>
                </a:solidFill>
                <a:latin typeface="Kristen ITC" pitchFamily="66" charset="0"/>
              </a:rPr>
              <a:t>or questions  </a:t>
            </a:r>
          </a:p>
          <a:p>
            <a:r>
              <a:rPr lang="en-US" sz="4400" dirty="0" smtClean="0">
                <a:solidFill>
                  <a:schemeClr val="tx1"/>
                </a:solidFill>
                <a:latin typeface="Kristen ITC" pitchFamily="66" charset="0"/>
              </a:rPr>
              <a:t>juliequast@hotmail.com</a:t>
            </a:r>
            <a:endParaRPr lang="en-US" sz="3600" dirty="0">
              <a:solidFill>
                <a:schemeClr val="tx1"/>
              </a:solidFill>
              <a:latin typeface="Kristen ITC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69686" y="112032"/>
            <a:ext cx="7772400" cy="1470025"/>
          </a:xfrm>
        </p:spPr>
        <p:txBody>
          <a:bodyPr/>
          <a:lstStyle/>
          <a:p>
            <a:r>
              <a:rPr lang="en-US" b="1" dirty="0" smtClean="0">
                <a:latin typeface="Kristen ITC" pitchFamily="66" charset="0"/>
              </a:rPr>
              <a:t>HOW? </a:t>
            </a:r>
            <a:endParaRPr lang="en-US" b="1" dirty="0">
              <a:latin typeface="Kristen ITC" pitchFamily="66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800" y="1524000"/>
            <a:ext cx="8534400" cy="5562600"/>
          </a:xfrm>
        </p:spPr>
        <p:txBody>
          <a:bodyPr>
            <a:normAutofit/>
          </a:bodyPr>
          <a:lstStyle/>
          <a:p>
            <a:r>
              <a:rPr lang="en-US" sz="4000" dirty="0" smtClean="0">
                <a:solidFill>
                  <a:schemeClr val="tx1"/>
                </a:solidFill>
                <a:latin typeface="Kristen ITC" pitchFamily="66" charset="0"/>
              </a:rPr>
              <a:t>Creat</a:t>
            </a:r>
            <a:r>
              <a:rPr lang="en-US" sz="4000" dirty="0" smtClean="0">
                <a:solidFill>
                  <a:schemeClr val="tx1"/>
                </a:solidFill>
                <a:latin typeface="Kristen ITC" pitchFamily="66" charset="0"/>
              </a:rPr>
              <a:t>e a positive, safe learning environment</a:t>
            </a:r>
          </a:p>
          <a:p>
            <a:endParaRPr lang="en-US" sz="2000" dirty="0" smtClean="0">
              <a:solidFill>
                <a:schemeClr val="tx1"/>
              </a:solidFill>
              <a:latin typeface="Kristen ITC" pitchFamily="66" charset="0"/>
            </a:endParaRPr>
          </a:p>
          <a:p>
            <a:r>
              <a:rPr lang="en-US" sz="4000" dirty="0" smtClean="0">
                <a:solidFill>
                  <a:schemeClr val="tx1"/>
                </a:solidFill>
                <a:latin typeface="Kristen ITC" pitchFamily="66" charset="0"/>
              </a:rPr>
              <a:t>READ Aloud for pleasure and a variety of purposes everyday</a:t>
            </a:r>
          </a:p>
          <a:p>
            <a:endParaRPr lang="en-US" sz="2000" dirty="0" smtClean="0">
              <a:solidFill>
                <a:schemeClr val="tx1"/>
              </a:solidFill>
              <a:latin typeface="Kristen ITC" pitchFamily="66" charset="0"/>
            </a:endParaRPr>
          </a:p>
          <a:p>
            <a:r>
              <a:rPr lang="en-US" sz="4000" dirty="0" smtClean="0">
                <a:solidFill>
                  <a:schemeClr val="tx1"/>
                </a:solidFill>
                <a:latin typeface="Kristen ITC" pitchFamily="66" charset="0"/>
              </a:rPr>
              <a:t>Provide a variety of art materials and the opportunity to explore</a:t>
            </a:r>
            <a:endParaRPr lang="en-US" sz="4000" dirty="0" smtClean="0">
              <a:solidFill>
                <a:schemeClr val="tx1"/>
              </a:solidFill>
              <a:latin typeface="Kristen ITC" pitchFamily="66" charset="0"/>
            </a:endParaRPr>
          </a:p>
        </p:txBody>
      </p:sp>
      <p:pic>
        <p:nvPicPr>
          <p:cNvPr id="2051" name="Picture 3" descr="C:\Users\Julie\AppData\Local\Microsoft\Windows\Temporary Internet Files\Content.IE5\1DM038WK\MCj00892540000[1]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934200" y="0"/>
            <a:ext cx="1815084" cy="1536192"/>
          </a:xfrm>
          <a:prstGeom prst="rect">
            <a:avLst/>
          </a:prstGeom>
          <a:noFill/>
        </p:spPr>
      </p:pic>
      <p:pic>
        <p:nvPicPr>
          <p:cNvPr id="6" name="Picture 3" descr="C:\Users\Julie\AppData\Local\Microsoft\Windows\Temporary Internet Files\Content.IE5\1DM038WK\MCj00892540000[1]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138684" y="76200"/>
            <a:ext cx="1690116" cy="140912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0"/>
            <a:ext cx="7772400" cy="1470025"/>
          </a:xfrm>
        </p:spPr>
        <p:txBody>
          <a:bodyPr/>
          <a:lstStyle/>
          <a:p>
            <a:r>
              <a:rPr lang="en-US" b="1" dirty="0" smtClean="0">
                <a:latin typeface="Kristen ITC" pitchFamily="66" charset="0"/>
              </a:rPr>
              <a:t>Responding to Literature</a:t>
            </a:r>
            <a:endParaRPr lang="en-US" b="1" dirty="0">
              <a:latin typeface="Kristen ITC" pitchFamily="66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" y="1371600"/>
            <a:ext cx="8305800" cy="5410200"/>
          </a:xfrm>
        </p:spPr>
        <p:txBody>
          <a:bodyPr>
            <a:normAutofit/>
          </a:bodyPr>
          <a:lstStyle/>
          <a:p>
            <a:pPr algn="l"/>
            <a:r>
              <a:rPr lang="en-US" sz="4000" dirty="0" smtClean="0">
                <a:solidFill>
                  <a:schemeClr val="tx1"/>
                </a:solidFill>
                <a:latin typeface="Kristen ITC" pitchFamily="66" charset="0"/>
              </a:rPr>
              <a:t>Increases comprehension</a:t>
            </a:r>
          </a:p>
          <a:p>
            <a:pPr algn="l"/>
            <a:endParaRPr lang="en-US" sz="2000" dirty="0" smtClean="0">
              <a:solidFill>
                <a:schemeClr val="tx1"/>
              </a:solidFill>
              <a:latin typeface="Kristen ITC" pitchFamily="66" charset="0"/>
            </a:endParaRPr>
          </a:p>
          <a:p>
            <a:pPr algn="l"/>
            <a:r>
              <a:rPr lang="en-US" sz="4000" dirty="0" smtClean="0">
                <a:solidFill>
                  <a:schemeClr val="tx1"/>
                </a:solidFill>
                <a:latin typeface="Kristen ITC" pitchFamily="66" charset="0"/>
              </a:rPr>
              <a:t>Extends the story</a:t>
            </a:r>
          </a:p>
          <a:p>
            <a:pPr algn="l"/>
            <a:endParaRPr lang="en-US" sz="2000" dirty="0" smtClean="0">
              <a:solidFill>
                <a:schemeClr val="tx1"/>
              </a:solidFill>
              <a:latin typeface="Kristen ITC" pitchFamily="66" charset="0"/>
            </a:endParaRPr>
          </a:p>
          <a:p>
            <a:pPr algn="l"/>
            <a:r>
              <a:rPr lang="en-US" sz="4000" dirty="0" smtClean="0">
                <a:solidFill>
                  <a:schemeClr val="tx1"/>
                </a:solidFill>
                <a:latin typeface="Kristen ITC" pitchFamily="66" charset="0"/>
              </a:rPr>
              <a:t>Helps organize their feelings and thoughts about the story</a:t>
            </a:r>
          </a:p>
          <a:p>
            <a:pPr algn="l"/>
            <a:endParaRPr lang="en-US" sz="2000" dirty="0" smtClean="0">
              <a:solidFill>
                <a:schemeClr val="tx1"/>
              </a:solidFill>
              <a:latin typeface="Kristen ITC" pitchFamily="66" charset="0"/>
            </a:endParaRPr>
          </a:p>
          <a:p>
            <a:pPr algn="l"/>
            <a:r>
              <a:rPr lang="en-US" sz="4000" dirty="0" smtClean="0">
                <a:solidFill>
                  <a:schemeClr val="tx1"/>
                </a:solidFill>
                <a:latin typeface="Kristen ITC" pitchFamily="66" charset="0"/>
              </a:rPr>
              <a:t>Brings closure to the story</a:t>
            </a:r>
          </a:p>
        </p:txBody>
      </p:sp>
      <p:pic>
        <p:nvPicPr>
          <p:cNvPr id="3074" name="Picture 2" descr="C:\Users\Julie\AppData\Local\Microsoft\Windows\Temporary Internet Files\Content.IE5\WXCTNSAJ\MCj03973160000[1]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5957341" y="914400"/>
            <a:ext cx="3491459" cy="2590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-250825"/>
            <a:ext cx="7772400" cy="1470025"/>
          </a:xfrm>
        </p:spPr>
        <p:txBody>
          <a:bodyPr/>
          <a:lstStyle/>
          <a:p>
            <a:r>
              <a:rPr lang="en-US" b="1" dirty="0" smtClean="0">
                <a:latin typeface="Kristen ITC" pitchFamily="66" charset="0"/>
              </a:rPr>
              <a:t>Responding to Literature</a:t>
            </a:r>
            <a:endParaRPr lang="en-US" b="1" dirty="0">
              <a:latin typeface="Kristen ITC" pitchFamily="66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3400" y="1371600"/>
            <a:ext cx="8305800" cy="541020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  <a:latin typeface="Kristen ITC" pitchFamily="66" charset="0"/>
              </a:rPr>
              <a:t>You </a:t>
            </a:r>
            <a:r>
              <a:rPr lang="en-US" dirty="0" smtClean="0">
                <a:solidFill>
                  <a:schemeClr val="tx1"/>
                </a:solidFill>
                <a:latin typeface="Kristen ITC" pitchFamily="66" charset="0"/>
              </a:rPr>
              <a:t>do NOT need to respond </a:t>
            </a:r>
          </a:p>
          <a:p>
            <a:r>
              <a:rPr lang="en-US" dirty="0" smtClean="0">
                <a:solidFill>
                  <a:schemeClr val="tx1"/>
                </a:solidFill>
                <a:latin typeface="Kristen ITC" pitchFamily="66" charset="0"/>
              </a:rPr>
              <a:t>to </a:t>
            </a:r>
            <a:r>
              <a:rPr lang="en-US" i="1" dirty="0" smtClean="0">
                <a:solidFill>
                  <a:schemeClr val="tx1"/>
                </a:solidFill>
                <a:latin typeface="Kristen ITC" pitchFamily="66" charset="0"/>
              </a:rPr>
              <a:t>every</a:t>
            </a:r>
            <a:r>
              <a:rPr lang="en-US" dirty="0" smtClean="0">
                <a:solidFill>
                  <a:schemeClr val="tx1"/>
                </a:solidFill>
                <a:latin typeface="Kristen ITC" pitchFamily="66" charset="0"/>
              </a:rPr>
              <a:t> </a:t>
            </a:r>
            <a:r>
              <a:rPr lang="en-US" dirty="0" smtClean="0">
                <a:solidFill>
                  <a:schemeClr val="tx1"/>
                </a:solidFill>
                <a:latin typeface="Kristen ITC" pitchFamily="66" charset="0"/>
              </a:rPr>
              <a:t> story </a:t>
            </a:r>
            <a:r>
              <a:rPr lang="en-US" dirty="0" smtClean="0">
                <a:solidFill>
                  <a:schemeClr val="tx1"/>
                </a:solidFill>
                <a:latin typeface="Kristen ITC" pitchFamily="66" charset="0"/>
              </a:rPr>
              <a:t>you read</a:t>
            </a:r>
            <a:r>
              <a:rPr lang="en-US" dirty="0" smtClean="0">
                <a:solidFill>
                  <a:schemeClr val="tx1"/>
                </a:solidFill>
                <a:latin typeface="Kristen ITC" pitchFamily="66" charset="0"/>
              </a:rPr>
              <a:t>.</a:t>
            </a:r>
            <a:endParaRPr lang="en-US" dirty="0" smtClean="0">
              <a:solidFill>
                <a:schemeClr val="tx1"/>
              </a:solidFill>
              <a:latin typeface="Kristen ITC" pitchFamily="66" charset="0"/>
            </a:endParaRPr>
          </a:p>
          <a:p>
            <a:endParaRPr lang="en-US" dirty="0" smtClean="0">
              <a:solidFill>
                <a:schemeClr val="tx1"/>
              </a:solidFill>
              <a:latin typeface="Kristen ITC" pitchFamily="66" charset="0"/>
            </a:endParaRPr>
          </a:p>
          <a:p>
            <a:endParaRPr lang="en-US" dirty="0" smtClean="0">
              <a:solidFill>
                <a:schemeClr val="tx1"/>
              </a:solidFill>
              <a:latin typeface="Kristen ITC" pitchFamily="66" charset="0"/>
            </a:endParaRPr>
          </a:p>
          <a:p>
            <a:r>
              <a:rPr lang="en-US" dirty="0" smtClean="0">
                <a:solidFill>
                  <a:schemeClr val="tx1"/>
                </a:solidFill>
                <a:latin typeface="Kristen ITC" pitchFamily="66" charset="0"/>
              </a:rPr>
              <a:t>Remember: </a:t>
            </a:r>
            <a:endParaRPr lang="en-US" dirty="0" smtClean="0">
              <a:solidFill>
                <a:schemeClr val="tx1"/>
              </a:solidFill>
              <a:latin typeface="Kristen ITC" pitchFamily="66" charset="0"/>
            </a:endParaRPr>
          </a:p>
          <a:p>
            <a:r>
              <a:rPr lang="en-US" dirty="0" smtClean="0">
                <a:solidFill>
                  <a:schemeClr val="tx1"/>
                </a:solidFill>
                <a:latin typeface="Kristen ITC" pitchFamily="66" charset="0"/>
              </a:rPr>
              <a:t>“It is </a:t>
            </a:r>
            <a:r>
              <a:rPr lang="en-US" i="1" dirty="0" smtClean="0">
                <a:solidFill>
                  <a:schemeClr val="tx1"/>
                </a:solidFill>
                <a:latin typeface="Kristen ITC" pitchFamily="66" charset="0"/>
              </a:rPr>
              <a:t>not</a:t>
            </a:r>
            <a:r>
              <a:rPr lang="en-US" dirty="0" smtClean="0">
                <a:solidFill>
                  <a:schemeClr val="tx1"/>
                </a:solidFill>
                <a:latin typeface="Kristen ITC" pitchFamily="66" charset="0"/>
              </a:rPr>
              <a:t> the number of activities that makes better readers; </a:t>
            </a:r>
          </a:p>
          <a:p>
            <a:r>
              <a:rPr lang="en-US" dirty="0" smtClean="0">
                <a:solidFill>
                  <a:schemeClr val="tx1"/>
                </a:solidFill>
                <a:latin typeface="Kristen ITC" pitchFamily="66" charset="0"/>
              </a:rPr>
              <a:t>it is the amount of reading.”  </a:t>
            </a:r>
          </a:p>
          <a:p>
            <a:r>
              <a:rPr lang="en-US" dirty="0" smtClean="0">
                <a:solidFill>
                  <a:schemeClr val="tx1"/>
                </a:solidFill>
                <a:latin typeface="Kristen ITC" pitchFamily="66" charset="0"/>
              </a:rPr>
              <a:t>~Cooper </a:t>
            </a:r>
            <a:r>
              <a:rPr lang="en-US" sz="1600" i="1" dirty="0" smtClean="0">
                <a:solidFill>
                  <a:schemeClr val="tx1"/>
                </a:solidFill>
                <a:latin typeface="Kristen ITC" pitchFamily="66" charset="0"/>
              </a:rPr>
              <a:t>Literacy</a:t>
            </a:r>
            <a:r>
              <a:rPr lang="en-US" sz="1600" dirty="0" smtClean="0">
                <a:solidFill>
                  <a:schemeClr val="tx1"/>
                </a:solidFill>
                <a:latin typeface="Kristen ITC" pitchFamily="66" charset="0"/>
              </a:rPr>
              <a:t>  7</a:t>
            </a:r>
            <a:r>
              <a:rPr lang="en-US" sz="1600" baseline="30000" dirty="0" smtClean="0">
                <a:solidFill>
                  <a:schemeClr val="tx1"/>
                </a:solidFill>
                <a:latin typeface="Kristen ITC" pitchFamily="66" charset="0"/>
              </a:rPr>
              <a:t>th</a:t>
            </a:r>
            <a:r>
              <a:rPr lang="en-US" sz="1600" dirty="0" smtClean="0">
                <a:solidFill>
                  <a:schemeClr val="tx1"/>
                </a:solidFill>
                <a:latin typeface="Kristen ITC" pitchFamily="66" charset="0"/>
              </a:rPr>
              <a:t> </a:t>
            </a:r>
            <a:r>
              <a:rPr lang="en-US" sz="1600" dirty="0" err="1" smtClean="0">
                <a:solidFill>
                  <a:schemeClr val="tx1"/>
                </a:solidFill>
                <a:latin typeface="Kristen ITC" pitchFamily="66" charset="0"/>
              </a:rPr>
              <a:t>Ediction</a:t>
            </a:r>
            <a:r>
              <a:rPr lang="en-US" sz="1600" dirty="0" smtClean="0">
                <a:solidFill>
                  <a:schemeClr val="tx1"/>
                </a:solidFill>
                <a:latin typeface="Kristen ITC" pitchFamily="66" charset="0"/>
              </a:rPr>
              <a:t> pg. 300</a:t>
            </a:r>
          </a:p>
          <a:p>
            <a:endParaRPr lang="en-US" dirty="0">
              <a:solidFill>
                <a:schemeClr val="tx1"/>
              </a:solidFill>
              <a:latin typeface="Kristen ITC" pitchFamily="66" charset="0"/>
            </a:endParaRPr>
          </a:p>
        </p:txBody>
      </p:sp>
      <p:pic>
        <p:nvPicPr>
          <p:cNvPr id="21505" name="Picture 1" descr="C:\Users\Julie\AppData\Local\Microsoft\Windows\Temporary Internet Files\Content.IE5\7F32RXV6\MCj01572350000[1]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133600"/>
            <a:ext cx="1818742" cy="1486814"/>
          </a:xfrm>
          <a:prstGeom prst="rect">
            <a:avLst/>
          </a:prstGeom>
          <a:noFill/>
        </p:spPr>
      </p:pic>
      <p:pic>
        <p:nvPicPr>
          <p:cNvPr id="5" name="Picture 1" descr="C:\Users\Julie\AppData\Local\Microsoft\Windows\Temporary Internet Files\Content.IE5\7F32RXV6\MCj01572350000[1]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15200" y="2133600"/>
            <a:ext cx="1818742" cy="148681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06375"/>
            <a:ext cx="7772400" cy="1470025"/>
          </a:xfrm>
        </p:spPr>
        <p:txBody>
          <a:bodyPr/>
          <a:lstStyle/>
          <a:p>
            <a:r>
              <a:rPr lang="en-US" b="1" dirty="0" smtClean="0">
                <a:latin typeface="Kristen ITC" pitchFamily="66" charset="0"/>
              </a:rPr>
              <a:t>Purpose of Art</a:t>
            </a:r>
            <a:endParaRPr lang="en-US" b="1" dirty="0">
              <a:latin typeface="Kristen ITC" pitchFamily="66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1000" y="2057400"/>
            <a:ext cx="8458200" cy="5105400"/>
          </a:xfrm>
        </p:spPr>
        <p:txBody>
          <a:bodyPr>
            <a:normAutofit/>
          </a:bodyPr>
          <a:lstStyle/>
          <a:p>
            <a:r>
              <a:rPr lang="en-US" sz="4000" dirty="0" smtClean="0">
                <a:solidFill>
                  <a:schemeClr val="tx1"/>
                </a:solidFill>
                <a:latin typeface="Kristen ITC" pitchFamily="66" charset="0"/>
              </a:rPr>
              <a:t>PROCESS not Product</a:t>
            </a:r>
          </a:p>
          <a:p>
            <a:endParaRPr lang="en-US" dirty="0">
              <a:solidFill>
                <a:schemeClr val="tx1"/>
              </a:solidFill>
              <a:latin typeface="Kristen ITC" pitchFamily="66" charset="0"/>
            </a:endParaRPr>
          </a:p>
          <a:p>
            <a:r>
              <a:rPr lang="en-US" sz="3600" dirty="0" smtClean="0">
                <a:solidFill>
                  <a:schemeClr val="tx1"/>
                </a:solidFill>
                <a:latin typeface="Kristen ITC" pitchFamily="66" charset="0"/>
              </a:rPr>
              <a:t>The process of art is active and</a:t>
            </a:r>
            <a:endParaRPr lang="en-US" sz="3600" baseline="0" dirty="0" smtClean="0">
              <a:solidFill>
                <a:schemeClr val="tx1"/>
              </a:solidFill>
              <a:latin typeface="Kristen ITC" pitchFamily="66" charset="0"/>
            </a:endParaRPr>
          </a:p>
          <a:p>
            <a:r>
              <a:rPr lang="en-US" sz="3600" baseline="0" dirty="0" smtClean="0">
                <a:solidFill>
                  <a:schemeClr val="tx1"/>
                </a:solidFill>
                <a:latin typeface="Kristen ITC" pitchFamily="66" charset="0"/>
              </a:rPr>
              <a:t>hands-on.  </a:t>
            </a:r>
            <a:r>
              <a:rPr lang="en-US" sz="3600" b="1" i="1" baseline="0" dirty="0" smtClean="0">
                <a:solidFill>
                  <a:schemeClr val="tx1"/>
                </a:solidFill>
                <a:latin typeface="Kristen ITC" pitchFamily="66" charset="0"/>
              </a:rPr>
              <a:t>Art</a:t>
            </a:r>
            <a:r>
              <a:rPr lang="en-US" sz="3600" i="1" baseline="0" dirty="0" smtClean="0">
                <a:solidFill>
                  <a:schemeClr val="tx1"/>
                </a:solidFill>
                <a:latin typeface="Kristen ITC" pitchFamily="66" charset="0"/>
              </a:rPr>
              <a:t>  </a:t>
            </a:r>
            <a:r>
              <a:rPr lang="en-US" sz="3600" dirty="0" smtClean="0">
                <a:solidFill>
                  <a:schemeClr val="tx1"/>
                </a:solidFill>
                <a:latin typeface="Kristen ITC" pitchFamily="66" charset="0"/>
              </a:rPr>
              <a:t>is </a:t>
            </a:r>
            <a:r>
              <a:rPr lang="en-US" sz="3600" baseline="0" dirty="0" smtClean="0">
                <a:solidFill>
                  <a:schemeClr val="tx1"/>
                </a:solidFill>
                <a:latin typeface="Kristen ITC" pitchFamily="66" charset="0"/>
              </a:rPr>
              <a:t>where</a:t>
            </a:r>
            <a:r>
              <a:rPr lang="en-US" sz="3600" dirty="0" smtClean="0">
                <a:solidFill>
                  <a:schemeClr val="tx1"/>
                </a:solidFill>
                <a:latin typeface="Kristen ITC" pitchFamily="66" charset="0"/>
              </a:rPr>
              <a:t> children learn to p</a:t>
            </a:r>
            <a:r>
              <a:rPr lang="en-US" sz="3600" baseline="0" dirty="0" smtClean="0">
                <a:solidFill>
                  <a:schemeClr val="tx1"/>
                </a:solidFill>
                <a:latin typeface="Kristen ITC" pitchFamily="66" charset="0"/>
              </a:rPr>
              <a:t>roblem solve</a:t>
            </a:r>
            <a:r>
              <a:rPr lang="en-US" sz="3600" dirty="0" smtClean="0">
                <a:solidFill>
                  <a:schemeClr val="tx1"/>
                </a:solidFill>
                <a:latin typeface="Kristen ITC" pitchFamily="66" charset="0"/>
              </a:rPr>
              <a:t> and create (not crafts or cut &amp; paste activities).</a:t>
            </a:r>
          </a:p>
          <a:p>
            <a:pPr algn="l"/>
            <a:endParaRPr lang="en-US" dirty="0" smtClean="0">
              <a:solidFill>
                <a:schemeClr val="tx1"/>
              </a:solidFill>
              <a:latin typeface="Kristen ITC" pitchFamily="66" charset="0"/>
            </a:endParaRPr>
          </a:p>
          <a:p>
            <a:pPr algn="l"/>
            <a:endParaRPr lang="en-US" dirty="0">
              <a:solidFill>
                <a:schemeClr val="tx1"/>
              </a:solidFill>
              <a:latin typeface="Kristen ITC" pitchFamily="66" charset="0"/>
            </a:endParaRPr>
          </a:p>
          <a:p>
            <a:pPr algn="l"/>
            <a:endParaRPr lang="en-US" dirty="0">
              <a:solidFill>
                <a:schemeClr val="tx1"/>
              </a:solidFill>
              <a:latin typeface="Kristen ITC" pitchFamily="66" charset="0"/>
            </a:endParaRPr>
          </a:p>
        </p:txBody>
      </p:sp>
      <p:pic>
        <p:nvPicPr>
          <p:cNvPr id="4098" name="Picture 2" descr="C:\Users\Julie\AppData\Local\Microsoft\Windows\Temporary Internet Files\Content.IE5\7F32RXV6\MCj02131750000[1]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826971" cy="18050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2400"/>
            <a:ext cx="7772400" cy="1470025"/>
          </a:xfrm>
        </p:spPr>
        <p:txBody>
          <a:bodyPr/>
          <a:lstStyle/>
          <a:p>
            <a:r>
              <a:rPr lang="en-US" dirty="0" smtClean="0">
                <a:latin typeface="Kristen ITC" pitchFamily="66" charset="0"/>
              </a:rPr>
              <a:t>When Planning</a:t>
            </a:r>
            <a:endParaRPr lang="en-US" dirty="0">
              <a:latin typeface="Kristen ITC" pitchFamily="66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1000" y="1828800"/>
            <a:ext cx="8458200" cy="5105400"/>
          </a:xfrm>
        </p:spPr>
        <p:txBody>
          <a:bodyPr>
            <a:normAutofit/>
          </a:bodyPr>
          <a:lstStyle/>
          <a:p>
            <a:pPr algn="l"/>
            <a:r>
              <a:rPr lang="en-US" dirty="0" smtClean="0">
                <a:solidFill>
                  <a:schemeClr val="tx1"/>
                </a:solidFill>
                <a:latin typeface="Kristen ITC" pitchFamily="66" charset="0"/>
              </a:rPr>
              <a:t>Emphasize the process, there is not a “right” way to finish the project. </a:t>
            </a:r>
          </a:p>
          <a:p>
            <a:pPr algn="l"/>
            <a:endParaRPr lang="en-US" dirty="0">
              <a:solidFill>
                <a:schemeClr val="tx1"/>
              </a:solidFill>
              <a:latin typeface="Kristen ITC" pitchFamily="66" charset="0"/>
            </a:endParaRPr>
          </a:p>
          <a:p>
            <a:pPr algn="l"/>
            <a:r>
              <a:rPr lang="en-US" dirty="0" smtClean="0">
                <a:solidFill>
                  <a:schemeClr val="tx1"/>
                </a:solidFill>
                <a:latin typeface="Kristen ITC" pitchFamily="66" charset="0"/>
              </a:rPr>
              <a:t>Beware of “cookie cutter” activities where every students looks the same. </a:t>
            </a:r>
          </a:p>
          <a:p>
            <a:pPr algn="l"/>
            <a:endParaRPr lang="en-US" dirty="0">
              <a:solidFill>
                <a:schemeClr val="tx1"/>
              </a:solidFill>
              <a:latin typeface="Kristen ITC" pitchFamily="66" charset="0"/>
            </a:endParaRPr>
          </a:p>
          <a:p>
            <a:pPr algn="l"/>
            <a:r>
              <a:rPr lang="en-US" dirty="0" smtClean="0">
                <a:solidFill>
                  <a:schemeClr val="tx1"/>
                </a:solidFill>
                <a:latin typeface="Kristen ITC" pitchFamily="66" charset="0"/>
              </a:rPr>
              <a:t>The individual’s personality and preferences are expressed through art. </a:t>
            </a:r>
          </a:p>
          <a:p>
            <a:pPr algn="l"/>
            <a:endParaRPr lang="en-US" dirty="0" smtClean="0">
              <a:solidFill>
                <a:schemeClr val="tx1"/>
              </a:solidFill>
              <a:latin typeface="Kristen ITC" pitchFamily="66" charset="0"/>
            </a:endParaRPr>
          </a:p>
          <a:p>
            <a:pPr algn="l"/>
            <a:endParaRPr lang="en-US" dirty="0">
              <a:solidFill>
                <a:schemeClr val="tx1"/>
              </a:solidFill>
              <a:latin typeface="Kristen ITC" pitchFamily="66" charset="0"/>
            </a:endParaRPr>
          </a:p>
          <a:p>
            <a:pPr algn="l"/>
            <a:endParaRPr lang="en-US" dirty="0">
              <a:solidFill>
                <a:schemeClr val="tx1"/>
              </a:solidFill>
              <a:latin typeface="Kristen ITC" pitchFamily="66" charset="0"/>
            </a:endParaRPr>
          </a:p>
        </p:txBody>
      </p:sp>
      <p:pic>
        <p:nvPicPr>
          <p:cNvPr id="20482" name="Picture 2" descr="C:\Users\Julie\AppData\Local\Microsoft\Windows\Temporary Internet Files\Content.IE5\7F32RXV6\MCj04241680000[1]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10400" y="0"/>
            <a:ext cx="2151686" cy="1913437"/>
          </a:xfrm>
          <a:prstGeom prst="rect">
            <a:avLst/>
          </a:prstGeom>
          <a:noFill/>
        </p:spPr>
      </p:pic>
      <p:pic>
        <p:nvPicPr>
          <p:cNvPr id="20483" name="Picture 3" descr="C:\Users\Julie\AppData\Local\Microsoft\Windows\Temporary Internet Files\Content.IE5\WXCTNSAJ\MCj03341120000[1].wm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304800" y="0"/>
            <a:ext cx="2057400" cy="167197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-228600"/>
            <a:ext cx="7772400" cy="1470025"/>
          </a:xfrm>
        </p:spPr>
        <p:txBody>
          <a:bodyPr/>
          <a:lstStyle/>
          <a:p>
            <a:r>
              <a:rPr lang="en-US" b="1" dirty="0" smtClean="0">
                <a:latin typeface="Kristen ITC" pitchFamily="66" charset="0"/>
              </a:rPr>
              <a:t>Give Choices</a:t>
            </a:r>
            <a:endParaRPr lang="en-US" b="1" dirty="0">
              <a:latin typeface="Kristen ITC" pitchFamily="66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1000" y="1143000"/>
            <a:ext cx="8458200" cy="5105400"/>
          </a:xfrm>
        </p:spPr>
        <p:txBody>
          <a:bodyPr>
            <a:normAutofit lnSpcReduction="10000"/>
          </a:bodyPr>
          <a:lstStyle/>
          <a:p>
            <a:r>
              <a:rPr lang="en-US" dirty="0" smtClean="0">
                <a:solidFill>
                  <a:schemeClr val="tx1"/>
                </a:solidFill>
                <a:latin typeface="Kristen ITC" pitchFamily="66" charset="0"/>
              </a:rPr>
              <a:t>Whenever possible, </a:t>
            </a:r>
          </a:p>
          <a:p>
            <a:r>
              <a:rPr lang="en-US" dirty="0" smtClean="0">
                <a:solidFill>
                  <a:schemeClr val="tx1"/>
                </a:solidFill>
                <a:latin typeface="Kristen ITC" pitchFamily="66" charset="0"/>
              </a:rPr>
              <a:t>allow students to choose.  </a:t>
            </a:r>
          </a:p>
          <a:p>
            <a:pPr algn="l"/>
            <a:endParaRPr lang="en-US" dirty="0" smtClean="0">
              <a:solidFill>
                <a:schemeClr val="tx1"/>
              </a:solidFill>
              <a:latin typeface="Kristen ITC" pitchFamily="66" charset="0"/>
            </a:endParaRPr>
          </a:p>
          <a:p>
            <a:pPr algn="l"/>
            <a:r>
              <a:rPr lang="en-US" dirty="0" smtClean="0">
                <a:solidFill>
                  <a:schemeClr val="tx1"/>
                </a:solidFill>
                <a:latin typeface="Kristen ITC" pitchFamily="66" charset="0"/>
              </a:rPr>
              <a:t>Choices may include: </a:t>
            </a:r>
            <a:r>
              <a:rPr lang="en-US" sz="3200" dirty="0" smtClean="0">
                <a:solidFill>
                  <a:schemeClr val="tx1"/>
                </a:solidFill>
                <a:latin typeface="Kristen ITC" pitchFamily="66" charset="0"/>
              </a:rPr>
              <a:t>color of paper or paint, which materials to use for a collage, or the topic to draw or paint about</a:t>
            </a:r>
          </a:p>
          <a:p>
            <a:pPr algn="l"/>
            <a:endParaRPr lang="en-US" dirty="0" smtClean="0">
              <a:solidFill>
                <a:schemeClr val="tx1"/>
              </a:solidFill>
              <a:latin typeface="Kristen ITC" pitchFamily="66" charset="0"/>
            </a:endParaRPr>
          </a:p>
          <a:p>
            <a:r>
              <a:rPr lang="en-US" dirty="0" smtClean="0">
                <a:solidFill>
                  <a:schemeClr val="tx1"/>
                </a:solidFill>
                <a:latin typeface="Kristen ITC" pitchFamily="66" charset="0"/>
              </a:rPr>
              <a:t>Giving choices encourages </a:t>
            </a:r>
          </a:p>
          <a:p>
            <a:r>
              <a:rPr lang="en-US" dirty="0" smtClean="0">
                <a:solidFill>
                  <a:schemeClr val="tx1"/>
                </a:solidFill>
                <a:latin typeface="Kristen ITC" pitchFamily="66" charset="0"/>
              </a:rPr>
              <a:t>independence and decision making. </a:t>
            </a:r>
          </a:p>
          <a:p>
            <a:pPr algn="l">
              <a:buFont typeface="Arial" pitchFamily="34" charset="0"/>
              <a:buChar char="•"/>
            </a:pPr>
            <a:endParaRPr lang="en-US" dirty="0" smtClean="0">
              <a:solidFill>
                <a:schemeClr val="tx1"/>
              </a:solidFill>
              <a:latin typeface="Kristen ITC" pitchFamily="66" charset="0"/>
            </a:endParaRPr>
          </a:p>
          <a:p>
            <a:pPr algn="l"/>
            <a:endParaRPr lang="en-US" dirty="0" smtClean="0">
              <a:solidFill>
                <a:schemeClr val="tx1"/>
              </a:solidFill>
              <a:latin typeface="Kristen ITC" pitchFamily="66" charset="0"/>
            </a:endParaRPr>
          </a:p>
          <a:p>
            <a:pPr algn="l"/>
            <a:endParaRPr lang="en-US" dirty="0">
              <a:solidFill>
                <a:schemeClr val="tx1"/>
              </a:solidFill>
              <a:latin typeface="Kristen ITC" pitchFamily="66" charset="0"/>
            </a:endParaRPr>
          </a:p>
          <a:p>
            <a:pPr algn="l"/>
            <a:endParaRPr lang="en-US" dirty="0">
              <a:solidFill>
                <a:schemeClr val="tx1"/>
              </a:solidFill>
              <a:latin typeface="Kristen ITC" pitchFamily="66" charset="0"/>
            </a:endParaRPr>
          </a:p>
        </p:txBody>
      </p:sp>
      <p:pic>
        <p:nvPicPr>
          <p:cNvPr id="19460" name="Picture 4" descr="C:\Users\Julie\AppData\Local\Microsoft\Windows\Temporary Internet Files\Content.IE5\WXCTNSAJ\MCj04352780000[1]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81800" y="228600"/>
            <a:ext cx="2032000" cy="14097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434975"/>
            <a:ext cx="7772400" cy="1470025"/>
          </a:xfrm>
        </p:spPr>
        <p:txBody>
          <a:bodyPr>
            <a:normAutofit/>
          </a:bodyPr>
          <a:lstStyle/>
          <a:p>
            <a:r>
              <a:rPr lang="en-US" sz="3200" i="1" dirty="0" smtClean="0">
                <a:latin typeface="Kristen ITC" pitchFamily="66" charset="0"/>
              </a:rPr>
              <a:t>Mouse Paint </a:t>
            </a:r>
            <a:r>
              <a:rPr lang="en-US" sz="3200" dirty="0" smtClean="0">
                <a:latin typeface="Kristen ITC" pitchFamily="66" charset="0"/>
              </a:rPr>
              <a:t/>
            </a:r>
            <a:br>
              <a:rPr lang="en-US" sz="3200" dirty="0" smtClean="0">
                <a:latin typeface="Kristen ITC" pitchFamily="66" charset="0"/>
              </a:rPr>
            </a:br>
            <a:r>
              <a:rPr lang="en-US" sz="3200" dirty="0" smtClean="0">
                <a:latin typeface="Kristen ITC" pitchFamily="66" charset="0"/>
              </a:rPr>
              <a:t>By: Ellen Stoll Walsh</a:t>
            </a:r>
            <a:endParaRPr lang="en-US" sz="3200" dirty="0">
              <a:latin typeface="Kristen ITC" pitchFamily="66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" y="1905000"/>
            <a:ext cx="9144000" cy="5562600"/>
          </a:xfrm>
        </p:spPr>
        <p:txBody>
          <a:bodyPr>
            <a:normAutofit/>
          </a:bodyPr>
          <a:lstStyle/>
          <a:p>
            <a:pPr algn="l"/>
            <a:r>
              <a:rPr lang="en-US" dirty="0" smtClean="0">
                <a:solidFill>
                  <a:schemeClr val="tx1"/>
                </a:solidFill>
                <a:latin typeface="Kristen ITC" pitchFamily="66" charset="0"/>
              </a:rPr>
              <a:t>This activity introduces the conc</a:t>
            </a:r>
            <a:r>
              <a:rPr lang="en-US" dirty="0" smtClean="0">
                <a:solidFill>
                  <a:schemeClr val="tx1"/>
                </a:solidFill>
                <a:latin typeface="Kristen ITC" pitchFamily="66" charset="0"/>
              </a:rPr>
              <a:t>ept of color mixing, which will encourage students to explore with their materials. </a:t>
            </a:r>
          </a:p>
          <a:p>
            <a:pPr algn="l"/>
            <a:endParaRPr lang="en-US" dirty="0" smtClean="0">
              <a:solidFill>
                <a:schemeClr val="tx1"/>
              </a:solidFill>
              <a:latin typeface="Kristen ITC" pitchFamily="66" charset="0"/>
            </a:endParaRPr>
          </a:p>
          <a:p>
            <a:pPr algn="l"/>
            <a:r>
              <a:rPr lang="en-US" dirty="0" smtClean="0">
                <a:solidFill>
                  <a:schemeClr val="tx1"/>
                </a:solidFill>
                <a:latin typeface="Kristen ITC" pitchFamily="66" charset="0"/>
              </a:rPr>
              <a:t>Yo</a:t>
            </a:r>
            <a:r>
              <a:rPr lang="en-US" dirty="0" smtClean="0">
                <a:solidFill>
                  <a:schemeClr val="tx1"/>
                </a:solidFill>
                <a:latin typeface="Kristen ITC" pitchFamily="66" charset="0"/>
              </a:rPr>
              <a:t>u will need a </a:t>
            </a:r>
            <a:r>
              <a:rPr lang="en-US" dirty="0" smtClean="0">
                <a:solidFill>
                  <a:schemeClr val="tx1"/>
                </a:solidFill>
                <a:latin typeface="Kristen ITC" pitchFamily="66" charset="0"/>
              </a:rPr>
              <a:t>paper </a:t>
            </a:r>
            <a:r>
              <a:rPr lang="en-US" dirty="0" smtClean="0">
                <a:solidFill>
                  <a:schemeClr val="tx1"/>
                </a:solidFill>
                <a:latin typeface="Kristen ITC" pitchFamily="66" charset="0"/>
              </a:rPr>
              <a:t>plate with three splotches of shaving cream, three popsicle sticks, and red, blue, and yellow food coloring.  </a:t>
            </a:r>
            <a:r>
              <a:rPr lang="en-US" dirty="0" smtClean="0">
                <a:solidFill>
                  <a:schemeClr val="tx1"/>
                </a:solidFill>
                <a:latin typeface="Kristen ITC" pitchFamily="66" charset="0"/>
              </a:rPr>
              <a:t> </a:t>
            </a:r>
          </a:p>
          <a:p>
            <a:pPr algn="l"/>
            <a:r>
              <a:rPr lang="en-US" dirty="0" smtClean="0">
                <a:solidFill>
                  <a:schemeClr val="tx1"/>
                </a:solidFill>
                <a:latin typeface="Kristen ITC" pitchFamily="66" charset="0"/>
              </a:rPr>
              <a:t>Have fun mixing colors as you read the story! </a:t>
            </a:r>
            <a:endParaRPr lang="en-US" dirty="0" smtClean="0">
              <a:solidFill>
                <a:schemeClr val="tx1"/>
              </a:solidFill>
              <a:latin typeface="Kristen ITC" pitchFamily="66" charset="0"/>
            </a:endParaRPr>
          </a:p>
        </p:txBody>
      </p:sp>
      <p:pic>
        <p:nvPicPr>
          <p:cNvPr id="13314" name="Picture 2" descr="http://www.geocities.com/~teddarnold/ellen.html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34187" y="0"/>
            <a:ext cx="2309813" cy="1905000"/>
          </a:xfrm>
          <a:prstGeom prst="rect">
            <a:avLst/>
          </a:prstGeom>
          <a:noFill/>
        </p:spPr>
      </p:pic>
      <p:sp>
        <p:nvSpPr>
          <p:cNvPr id="5" name="Rectangle 4"/>
          <p:cNvSpPr/>
          <p:nvPr/>
        </p:nvSpPr>
        <p:spPr>
          <a:xfrm>
            <a:off x="2369082" y="68759"/>
            <a:ext cx="448891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400" dirty="0" smtClean="0">
                <a:latin typeface="Kristen ITC" pitchFamily="66" charset="0"/>
              </a:rPr>
              <a:t>Color Mixing</a:t>
            </a:r>
            <a:endParaRPr lang="en-US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517</TotalTime>
  <Words>987</Words>
  <Application>Microsoft Office PowerPoint</Application>
  <PresentationFormat>On-screen Show (4:3)</PresentationFormat>
  <Paragraphs>148</Paragraphs>
  <Slides>24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5" baseType="lpstr">
      <vt:lpstr>Office Theme</vt:lpstr>
      <vt:lpstr>Story Time ART</vt:lpstr>
      <vt:lpstr>My Goal</vt:lpstr>
      <vt:lpstr>HOW? </vt:lpstr>
      <vt:lpstr>Responding to Literature</vt:lpstr>
      <vt:lpstr>Responding to Literature</vt:lpstr>
      <vt:lpstr>Purpose of Art</vt:lpstr>
      <vt:lpstr>When Planning</vt:lpstr>
      <vt:lpstr>Give Choices</vt:lpstr>
      <vt:lpstr>Mouse Paint  By: Ellen Stoll Walsh</vt:lpstr>
      <vt:lpstr>Color Mixing</vt:lpstr>
      <vt:lpstr>Puff Paint Owl Moon by Jane Yolen</vt:lpstr>
      <vt:lpstr>Torn Paper Art</vt:lpstr>
      <vt:lpstr>The Very Hungry Caterpillar  by Eric Carle </vt:lpstr>
      <vt:lpstr>Make butterflies using two coffee filters and a clothespin.  Color the coffee filters with markers and spray with water to make colors bleed  OR fold and use food coloring </vt:lpstr>
      <vt:lpstr>Increases hand eye coordination  Place a piece of paper in a tray or box.  Put a marble in paint (use a spoon to pick the marble up) and put marble on paper.  Holding the tray with two hands roll marble around on paper.  I made a zebra!   </vt:lpstr>
      <vt:lpstr>It Looked Like Spilt Milk by Charles G. Shaw </vt:lpstr>
      <vt:lpstr>Colored Sand Art Corduroy Goes to the Beach  by B.G. Hennessy</vt:lpstr>
      <vt:lpstr>Coffee Filters The Tiny Seed  by Eric Carle </vt:lpstr>
      <vt:lpstr>NOODLES Bones, Bones, Dinosaur Bones  by Byron Barton</vt:lpstr>
      <vt:lpstr>Tips for Cutting</vt:lpstr>
      <vt:lpstr>Tips for Painting</vt:lpstr>
      <vt:lpstr>Remember to…</vt:lpstr>
      <vt:lpstr>Don’t Forget to READ, READ, READ  and Have FUN! </vt:lpstr>
      <vt:lpstr>Questions???  Thank you for  your time!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Story Time ART</dc:title>
  <dc:creator>Julie</dc:creator>
  <cp:lastModifiedBy>Julie</cp:lastModifiedBy>
  <cp:revision>61</cp:revision>
  <dcterms:created xsi:type="dcterms:W3CDTF">2009-07-14T00:42:27Z</dcterms:created>
  <dcterms:modified xsi:type="dcterms:W3CDTF">2009-08-04T00:00:38Z</dcterms:modified>
</cp:coreProperties>
</file>